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1" r:id="rId3"/>
    <p:sldId id="259" r:id="rId4"/>
    <p:sldId id="454" r:id="rId5"/>
    <p:sldId id="449" r:id="rId6"/>
    <p:sldId id="268" r:id="rId7"/>
    <p:sldId id="263" r:id="rId8"/>
    <p:sldId id="264" r:id="rId9"/>
    <p:sldId id="265" r:id="rId10"/>
    <p:sldId id="452" r:id="rId11"/>
    <p:sldId id="459" r:id="rId12"/>
    <p:sldId id="257" r:id="rId13"/>
    <p:sldId id="458" r:id="rId14"/>
    <p:sldId id="457" r:id="rId15"/>
    <p:sldId id="460" r:id="rId16"/>
    <p:sldId id="461" r:id="rId17"/>
    <p:sldId id="258" r:id="rId18"/>
    <p:sldId id="450" r:id="rId19"/>
    <p:sldId id="451" r:id="rId20"/>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1A3CF4-134D-44A0-8ACF-E4C6E1E2138B}" v="96" dt="2022-10-24T14:32:13.5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079" autoAdjust="0"/>
  </p:normalViewPr>
  <p:slideViewPr>
    <p:cSldViewPr snapToGrid="0" showGuides="1">
      <p:cViewPr varScale="1">
        <p:scale>
          <a:sx n="63" d="100"/>
          <a:sy n="63" d="100"/>
        </p:scale>
        <p:origin x="72" y="64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6435"/>
          </a:xfrm>
          <a:prstGeom prst="rect">
            <a:avLst/>
          </a:prstGeom>
        </p:spPr>
        <p:txBody>
          <a:bodyPr vert="horz" lIns="93166" tIns="46583" rIns="93166" bIns="46583" rtlCol="0"/>
          <a:lstStyle>
            <a:lvl1pPr algn="l">
              <a:defRPr sz="1200"/>
            </a:lvl1pPr>
          </a:lstStyle>
          <a:p>
            <a:endParaRPr lang="en-US"/>
          </a:p>
        </p:txBody>
      </p:sp>
      <p:sp>
        <p:nvSpPr>
          <p:cNvPr id="3" name="Date Placeholder 2"/>
          <p:cNvSpPr>
            <a:spLocks noGrp="1"/>
          </p:cNvSpPr>
          <p:nvPr>
            <p:ph type="dt" idx="1"/>
          </p:nvPr>
        </p:nvSpPr>
        <p:spPr>
          <a:xfrm>
            <a:off x="3970939" y="0"/>
            <a:ext cx="3037840" cy="466435"/>
          </a:xfrm>
          <a:prstGeom prst="rect">
            <a:avLst/>
          </a:prstGeom>
        </p:spPr>
        <p:txBody>
          <a:bodyPr vert="horz" lIns="93166" tIns="46583" rIns="93166" bIns="46583" rtlCol="0"/>
          <a:lstStyle>
            <a:lvl1pPr algn="r">
              <a:defRPr sz="1200"/>
            </a:lvl1pPr>
          </a:lstStyle>
          <a:p>
            <a:fld id="{3977E726-C0AC-4325-9679-4E7396E4B46A}" type="datetimeFigureOut">
              <a:rPr lang="en-US" smtClean="0"/>
              <a:t>10/25/2022</a:t>
            </a:fld>
            <a:endParaRPr lang="en-US"/>
          </a:p>
        </p:txBody>
      </p:sp>
      <p:sp>
        <p:nvSpPr>
          <p:cNvPr id="4" name="Slide Image Placeholder 3"/>
          <p:cNvSpPr>
            <a:spLocks noGrp="1" noRot="1" noChangeAspect="1"/>
          </p:cNvSpPr>
          <p:nvPr>
            <p:ph type="sldImg" idx="2"/>
          </p:nvPr>
        </p:nvSpPr>
        <p:spPr>
          <a:xfrm>
            <a:off x="715963" y="1162050"/>
            <a:ext cx="5578475" cy="3138488"/>
          </a:xfrm>
          <a:prstGeom prst="rect">
            <a:avLst/>
          </a:prstGeom>
          <a:noFill/>
          <a:ln w="12700">
            <a:solidFill>
              <a:prstClr val="black"/>
            </a:solidFill>
          </a:ln>
        </p:spPr>
        <p:txBody>
          <a:bodyPr vert="horz" lIns="93166" tIns="46583" rIns="93166" bIns="46583" rtlCol="0" anchor="ctr"/>
          <a:lstStyle/>
          <a:p>
            <a:endParaRPr lang="en-US"/>
          </a:p>
        </p:txBody>
      </p:sp>
      <p:sp>
        <p:nvSpPr>
          <p:cNvPr id="5" name="Notes Placeholder 4"/>
          <p:cNvSpPr>
            <a:spLocks noGrp="1"/>
          </p:cNvSpPr>
          <p:nvPr>
            <p:ph type="body" sz="quarter" idx="3"/>
          </p:nvPr>
        </p:nvSpPr>
        <p:spPr>
          <a:xfrm>
            <a:off x="701040" y="4473893"/>
            <a:ext cx="5608320" cy="3660458"/>
          </a:xfrm>
          <a:prstGeom prst="rect">
            <a:avLst/>
          </a:prstGeom>
        </p:spPr>
        <p:txBody>
          <a:bodyPr vert="horz" lIns="93166" tIns="46583" rIns="93166" bIns="4658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8"/>
            <a:ext cx="3037840" cy="466434"/>
          </a:xfrm>
          <a:prstGeom prst="rect">
            <a:avLst/>
          </a:prstGeom>
        </p:spPr>
        <p:txBody>
          <a:bodyPr vert="horz" lIns="93166" tIns="46583" rIns="93166" bIns="46583"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8"/>
            <a:ext cx="3037840" cy="466434"/>
          </a:xfrm>
          <a:prstGeom prst="rect">
            <a:avLst/>
          </a:prstGeom>
        </p:spPr>
        <p:txBody>
          <a:bodyPr vert="horz" lIns="93166" tIns="46583" rIns="93166" bIns="46583" rtlCol="0" anchor="b"/>
          <a:lstStyle>
            <a:lvl1pPr algn="r">
              <a:defRPr sz="1200"/>
            </a:lvl1pPr>
          </a:lstStyle>
          <a:p>
            <a:fld id="{E760540B-6B99-4675-BB21-DFC380564E47}" type="slidenum">
              <a:rPr lang="en-US" smtClean="0"/>
              <a:t>‹#›</a:t>
            </a:fld>
            <a:endParaRPr lang="en-US"/>
          </a:p>
        </p:txBody>
      </p:sp>
    </p:spTree>
    <p:extLst>
      <p:ext uri="{BB962C8B-B14F-4D97-AF65-F5344CB8AC3E}">
        <p14:creationId xmlns:p14="http://schemas.microsoft.com/office/powerpoint/2010/main" val="3260952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saying </a:t>
            </a:r>
          </a:p>
        </p:txBody>
      </p:sp>
      <p:sp>
        <p:nvSpPr>
          <p:cNvPr id="4" name="Slide Number Placeholder 3"/>
          <p:cNvSpPr>
            <a:spLocks noGrp="1"/>
          </p:cNvSpPr>
          <p:nvPr>
            <p:ph type="sldNum" sz="quarter" idx="5"/>
          </p:nvPr>
        </p:nvSpPr>
        <p:spPr/>
        <p:txBody>
          <a:bodyPr/>
          <a:lstStyle/>
          <a:p>
            <a:fld id="{E760540B-6B99-4675-BB21-DFC380564E47}" type="slidenum">
              <a:rPr lang="en-US" smtClean="0"/>
              <a:t>1</a:t>
            </a:fld>
            <a:endParaRPr lang="en-US"/>
          </a:p>
        </p:txBody>
      </p:sp>
    </p:spTree>
    <p:extLst>
      <p:ext uri="{BB962C8B-B14F-4D97-AF65-F5344CB8AC3E}">
        <p14:creationId xmlns:p14="http://schemas.microsoft.com/office/powerpoint/2010/main" val="1923656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often asked whether things are getting better or getting worse over time – i.e., long-term trends</a:t>
            </a:r>
          </a:p>
          <a:p>
            <a:r>
              <a:rPr lang="en-US" dirty="0"/>
              <a:t>What if I told you that you could evaluate trends over a 100 or more years?</a:t>
            </a:r>
          </a:p>
          <a:p>
            <a:r>
              <a:rPr lang="en-US" dirty="0"/>
              <a:t>…and you wouldn’t have to worry about changes in sampling or laboratory methods or shifting baselines?</a:t>
            </a:r>
          </a:p>
          <a:p>
            <a:endParaRPr lang="en-US" dirty="0"/>
          </a:p>
          <a:p>
            <a:pPr defTabSz="931660">
              <a:defRPr/>
            </a:pPr>
            <a:r>
              <a:rPr lang="en-US" dirty="0"/>
              <a:t>I also want you to consider that lake sediments are a kind of low pass filter that integrates inputs from the entire watershed (and airshed).</a:t>
            </a:r>
          </a:p>
          <a:p>
            <a:pPr defTabSz="931660">
              <a:defRPr/>
            </a:pPr>
            <a:endParaRPr lang="en-US" dirty="0"/>
          </a:p>
          <a:p>
            <a:pPr defTabSz="931660">
              <a:defRPr/>
            </a:pPr>
            <a:endParaRPr lang="en-US" dirty="0"/>
          </a:p>
          <a:p>
            <a:pPr defTabSz="931660">
              <a:defRPr/>
            </a:pPr>
            <a:r>
              <a:rPr lang="en-US" dirty="0"/>
              <a:t>While the Washington State Department of Ecology recognized long ago the value of sediment coring, King County has not been so easily convinced.</a:t>
            </a:r>
          </a:p>
          <a:p>
            <a:pPr defTabSz="931660">
              <a:defRPr/>
            </a:pPr>
            <a:endParaRPr lang="en-US" dirty="0"/>
          </a:p>
          <a:p>
            <a:endParaRPr lang="en-US" dirty="0"/>
          </a:p>
          <a:p>
            <a:r>
              <a:rPr lang="en-US" dirty="0"/>
              <a:t>Niels </a:t>
            </a:r>
            <a:r>
              <a:rPr lang="en-US" dirty="0" err="1"/>
              <a:t>Stensen</a:t>
            </a:r>
            <a:r>
              <a:rPr lang="en-US" dirty="0"/>
              <a:t> – Danish aka Titular Bishop of </a:t>
            </a:r>
            <a:r>
              <a:rPr lang="en-US" dirty="0" err="1"/>
              <a:t>Titiopolis</a:t>
            </a:r>
            <a:r>
              <a:rPr lang="en-US" dirty="0"/>
              <a:t>. Beatified in 1988 by Pope John Paul II. Died just as the Enlightenment was starting to take off.</a:t>
            </a:r>
          </a:p>
          <a:p>
            <a:endParaRPr lang="en-US" dirty="0"/>
          </a:p>
          <a:p>
            <a:r>
              <a:rPr lang="en-US" dirty="0"/>
              <a:t>Father Nicholas proposed the radical theory that sediments were laid down in horizontal layers so that the deepest layers were the oldest and that these layers could extend for some distance in all directions.</a:t>
            </a:r>
          </a:p>
        </p:txBody>
      </p:sp>
      <p:sp>
        <p:nvSpPr>
          <p:cNvPr id="4" name="Slide Number Placeholder 3"/>
          <p:cNvSpPr>
            <a:spLocks noGrp="1"/>
          </p:cNvSpPr>
          <p:nvPr>
            <p:ph type="sldNum" sz="quarter" idx="5"/>
          </p:nvPr>
        </p:nvSpPr>
        <p:spPr/>
        <p:txBody>
          <a:bodyPr/>
          <a:lstStyle/>
          <a:p>
            <a:fld id="{44135D7E-049A-444F-A64B-2983EF31407C}" type="slidenum">
              <a:rPr lang="en-US" smtClean="0"/>
              <a:t>2</a:t>
            </a:fld>
            <a:endParaRPr lang="en-US"/>
          </a:p>
        </p:txBody>
      </p:sp>
    </p:spTree>
    <p:extLst>
      <p:ext uri="{BB962C8B-B14F-4D97-AF65-F5344CB8AC3E}">
        <p14:creationId xmlns:p14="http://schemas.microsoft.com/office/powerpoint/2010/main" val="338660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60">
              <a:defRPr/>
            </a:pPr>
            <a:r>
              <a:rPr lang="en-US" dirty="0"/>
              <a:t>What can the collection and analysis of an age-dated sediment core from Lake Washington tell us about its history of eutrophication? </a:t>
            </a:r>
          </a:p>
          <a:p>
            <a:pPr defTabSz="931660">
              <a:defRPr/>
            </a:pPr>
            <a:endParaRPr lang="en-US" dirty="0"/>
          </a:p>
          <a:p>
            <a:pPr defTabSz="931660">
              <a:defRPr/>
            </a:pPr>
            <a:r>
              <a:rPr lang="en-US" dirty="0"/>
              <a:t>Lake Washington has a well-documented history of eutrophication and recovery following diversion of treated wastewater inputs in the 1960s. Much of this work was conducted under the direction of Dr. W.T. Edmondson at the University of Washington.</a:t>
            </a:r>
          </a:p>
          <a:p>
            <a:endParaRPr lang="en-US" dirty="0"/>
          </a:p>
        </p:txBody>
      </p:sp>
      <p:sp>
        <p:nvSpPr>
          <p:cNvPr id="4" name="Slide Number Placeholder 3"/>
          <p:cNvSpPr>
            <a:spLocks noGrp="1"/>
          </p:cNvSpPr>
          <p:nvPr>
            <p:ph type="sldNum" sz="quarter" idx="5"/>
          </p:nvPr>
        </p:nvSpPr>
        <p:spPr/>
        <p:txBody>
          <a:bodyPr/>
          <a:lstStyle/>
          <a:p>
            <a:fld id="{E760540B-6B99-4675-BB21-DFC380564E47}" type="slidenum">
              <a:rPr lang="en-US" smtClean="0"/>
              <a:t>3</a:t>
            </a:fld>
            <a:endParaRPr lang="en-US"/>
          </a:p>
        </p:txBody>
      </p:sp>
    </p:spTree>
    <p:extLst>
      <p:ext uri="{BB962C8B-B14F-4D97-AF65-F5344CB8AC3E}">
        <p14:creationId xmlns:p14="http://schemas.microsoft.com/office/powerpoint/2010/main" val="3835503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addition to long-term water quality monitoring data, there have also been many previous sediment coring studies.</a:t>
            </a:r>
          </a:p>
          <a:p>
            <a:endParaRPr lang="en-US" dirty="0"/>
          </a:p>
          <a:p>
            <a:r>
              <a:rPr lang="en-US" dirty="0"/>
              <a:t>Conducting a pilot study in this well studied lake meant that there would be a wealth of independent data that could be used to validate our results. </a:t>
            </a:r>
          </a:p>
          <a:p>
            <a:endParaRPr lang="en-US" dirty="0"/>
          </a:p>
        </p:txBody>
      </p:sp>
      <p:sp>
        <p:nvSpPr>
          <p:cNvPr id="4" name="Slide Number Placeholder 3"/>
          <p:cNvSpPr>
            <a:spLocks noGrp="1"/>
          </p:cNvSpPr>
          <p:nvPr>
            <p:ph type="sldNum" sz="quarter" idx="5"/>
          </p:nvPr>
        </p:nvSpPr>
        <p:spPr/>
        <p:txBody>
          <a:bodyPr/>
          <a:lstStyle/>
          <a:p>
            <a:fld id="{E760540B-6B99-4675-BB21-DFC380564E47}" type="slidenum">
              <a:rPr lang="en-US" smtClean="0"/>
              <a:t>4</a:t>
            </a:fld>
            <a:endParaRPr lang="en-US"/>
          </a:p>
        </p:txBody>
      </p:sp>
    </p:spTree>
    <p:extLst>
      <p:ext uri="{BB962C8B-B14F-4D97-AF65-F5344CB8AC3E}">
        <p14:creationId xmlns:p14="http://schemas.microsoft.com/office/powerpoint/2010/main" val="1861692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emphasize that this was a pilot study – an attempt to demonstrate to King County management that these types of studies produce useful and reliable long-term trend data.</a:t>
            </a:r>
          </a:p>
          <a:p>
            <a:endParaRPr lang="en-US" dirty="0"/>
          </a:p>
          <a:p>
            <a:r>
              <a:rPr lang="en-US" dirty="0"/>
              <a:t>We collected a 40 cm core in September 2020.</a:t>
            </a:r>
          </a:p>
          <a:p>
            <a:endParaRPr lang="en-US" dirty="0"/>
          </a:p>
          <a:p>
            <a:r>
              <a:rPr lang="en-US" dirty="0"/>
              <a:t>Read off contributions…</a:t>
            </a:r>
          </a:p>
          <a:p>
            <a:endParaRPr lang="en-US" dirty="0"/>
          </a:p>
          <a:p>
            <a:pPr defTabSz="931660">
              <a:defRPr/>
            </a:pPr>
            <a:endParaRPr lang="en-US" dirty="0"/>
          </a:p>
          <a:p>
            <a:pPr defTabSz="931660">
              <a:defRPr/>
            </a:pPr>
            <a:endParaRPr lang="en-US" dirty="0"/>
          </a:p>
          <a:p>
            <a:endParaRPr lang="en-US" dirty="0"/>
          </a:p>
        </p:txBody>
      </p:sp>
      <p:sp>
        <p:nvSpPr>
          <p:cNvPr id="4" name="Slide Number Placeholder 3"/>
          <p:cNvSpPr>
            <a:spLocks noGrp="1"/>
          </p:cNvSpPr>
          <p:nvPr>
            <p:ph type="sldNum" sz="quarter" idx="5"/>
          </p:nvPr>
        </p:nvSpPr>
        <p:spPr/>
        <p:txBody>
          <a:bodyPr/>
          <a:lstStyle/>
          <a:p>
            <a:fld id="{44135D7E-049A-444F-A64B-2983EF31407C}" type="slidenum">
              <a:rPr lang="en-US" smtClean="0"/>
              <a:t>5</a:t>
            </a:fld>
            <a:endParaRPr lang="en-US"/>
          </a:p>
        </p:txBody>
      </p:sp>
    </p:spTree>
    <p:extLst>
      <p:ext uri="{BB962C8B-B14F-4D97-AF65-F5344CB8AC3E}">
        <p14:creationId xmlns:p14="http://schemas.microsoft.com/office/powerpoint/2010/main" val="1113327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Map on left showing location of Lake Washington and its drainage basin in relation to Seattle and Puget Sound. Map on right shows the locations of historical coring sites and the location where our core was collected. The coring location was a bit north of the State Route 520 floating bridge. Note that this location was also cored by US Geological Survey in 1998.</a:t>
            </a:r>
          </a:p>
        </p:txBody>
      </p:sp>
      <p:sp>
        <p:nvSpPr>
          <p:cNvPr id="4" name="Slide Number Placeholder 3"/>
          <p:cNvSpPr>
            <a:spLocks noGrp="1"/>
          </p:cNvSpPr>
          <p:nvPr>
            <p:ph type="sldNum" sz="quarter" idx="5"/>
          </p:nvPr>
        </p:nvSpPr>
        <p:spPr/>
        <p:txBody>
          <a:bodyPr/>
          <a:lstStyle/>
          <a:p>
            <a:fld id="{E760540B-6B99-4675-BB21-DFC380564E47}" type="slidenum">
              <a:rPr lang="en-US" smtClean="0"/>
              <a:t>6</a:t>
            </a:fld>
            <a:endParaRPr lang="en-US"/>
          </a:p>
        </p:txBody>
      </p:sp>
    </p:spTree>
    <p:extLst>
      <p:ext uri="{BB962C8B-B14F-4D97-AF65-F5344CB8AC3E}">
        <p14:creationId xmlns:p14="http://schemas.microsoft.com/office/powerpoint/2010/main" val="591163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digression to illustrate the potential limitations of “long-term” water quality monitoring data sets. Here is a plot of the average surface layer TP from King County’s program that started sampling the open waters of Lake Washington in 1993  - 29 year’s worth of monthly to twice monthly data through 2021.</a:t>
            </a:r>
          </a:p>
        </p:txBody>
      </p:sp>
      <p:sp>
        <p:nvSpPr>
          <p:cNvPr id="4" name="Slide Number Placeholder 3"/>
          <p:cNvSpPr>
            <a:spLocks noGrp="1"/>
          </p:cNvSpPr>
          <p:nvPr>
            <p:ph type="sldNum" sz="quarter" idx="5"/>
          </p:nvPr>
        </p:nvSpPr>
        <p:spPr/>
        <p:txBody>
          <a:bodyPr/>
          <a:lstStyle/>
          <a:p>
            <a:fld id="{E760540B-6B99-4675-BB21-DFC380564E47}" type="slidenum">
              <a:rPr lang="en-US" smtClean="0"/>
              <a:t>7</a:t>
            </a:fld>
            <a:endParaRPr lang="en-US"/>
          </a:p>
        </p:txBody>
      </p:sp>
    </p:spTree>
    <p:extLst>
      <p:ext uri="{BB962C8B-B14F-4D97-AF65-F5344CB8AC3E}">
        <p14:creationId xmlns:p14="http://schemas.microsoft.com/office/powerpoint/2010/main" val="685087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expanding the x axis</a:t>
            </a:r>
          </a:p>
        </p:txBody>
      </p:sp>
      <p:sp>
        <p:nvSpPr>
          <p:cNvPr id="4" name="Slide Number Placeholder 3"/>
          <p:cNvSpPr>
            <a:spLocks noGrp="1"/>
          </p:cNvSpPr>
          <p:nvPr>
            <p:ph type="sldNum" sz="quarter" idx="5"/>
          </p:nvPr>
        </p:nvSpPr>
        <p:spPr/>
        <p:txBody>
          <a:bodyPr/>
          <a:lstStyle/>
          <a:p>
            <a:fld id="{E760540B-6B99-4675-BB21-DFC380564E47}" type="slidenum">
              <a:rPr lang="en-US" smtClean="0"/>
              <a:t>8</a:t>
            </a:fld>
            <a:endParaRPr lang="en-US"/>
          </a:p>
        </p:txBody>
      </p:sp>
    </p:spTree>
    <p:extLst>
      <p:ext uri="{BB962C8B-B14F-4D97-AF65-F5344CB8AC3E}">
        <p14:creationId xmlns:p14="http://schemas.microsoft.com/office/powerpoint/2010/main" val="2082361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Fortunately, the University of Washington routinely measured water column total phosphorus …for a period in the 1950s and then systematically beginning in the early 1960s through the 1990s. We can now see that the early King County TP data is suspect, and we have a much clearer picture of the lake response to the period of treated wastewater input and subsequent diversion.</a:t>
            </a:r>
          </a:p>
          <a:p>
            <a:endParaRPr lang="en-US" dirty="0"/>
          </a:p>
          <a:p>
            <a:r>
              <a:rPr lang="en-US" dirty="0"/>
              <a:t>Details here about wastewater inputs…secondary wastewater treatment inputs to Lake Washington began with one plant in 1941 and expanded to 11 WWTPs by the 1960s. Following the formation of a regional wastewater utility, METRO, all treated wastewater was diverted from the lake by 1968.</a:t>
            </a:r>
          </a:p>
          <a:p>
            <a:endParaRPr lang="en-US" dirty="0"/>
          </a:p>
          <a:p>
            <a:endParaRPr lang="en-US" dirty="0"/>
          </a:p>
          <a:p>
            <a:endParaRPr lang="en-US" dirty="0"/>
          </a:p>
          <a:p>
            <a:r>
              <a:rPr lang="en-US" dirty="0"/>
              <a:t>Lesser quantities of raw sewage were discharged to Lake Washington from Seattle starting around 1900, which was later joined by inputs from Renton and Kirkland. A Seattle bond measure in 1926 resulted in the first diversion project which was completed by 1936. From this point forward, raw wastewater inputs were replaced with treated wastewater discharges.</a:t>
            </a:r>
          </a:p>
        </p:txBody>
      </p:sp>
      <p:sp>
        <p:nvSpPr>
          <p:cNvPr id="4" name="Slide Number Placeholder 3"/>
          <p:cNvSpPr>
            <a:spLocks noGrp="1"/>
          </p:cNvSpPr>
          <p:nvPr>
            <p:ph type="sldNum" sz="quarter" idx="5"/>
          </p:nvPr>
        </p:nvSpPr>
        <p:spPr/>
        <p:txBody>
          <a:bodyPr/>
          <a:lstStyle/>
          <a:p>
            <a:fld id="{E760540B-6B99-4675-BB21-DFC380564E47}" type="slidenum">
              <a:rPr lang="en-US" smtClean="0"/>
              <a:t>9</a:t>
            </a:fld>
            <a:endParaRPr lang="en-US"/>
          </a:p>
        </p:txBody>
      </p:sp>
    </p:spTree>
    <p:extLst>
      <p:ext uri="{BB962C8B-B14F-4D97-AF65-F5344CB8AC3E}">
        <p14:creationId xmlns:p14="http://schemas.microsoft.com/office/powerpoint/2010/main" val="29388812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parameter was measured in previous studies, but the data for carbon, nitrogen, and phosphorus were very consistent with previous coring studies. Which illustrates that the sediment records are well preserved and that they can be consulted when needed.</a:t>
            </a:r>
          </a:p>
        </p:txBody>
      </p:sp>
      <p:sp>
        <p:nvSpPr>
          <p:cNvPr id="4" name="Slide Number Placeholder 3"/>
          <p:cNvSpPr>
            <a:spLocks noGrp="1"/>
          </p:cNvSpPr>
          <p:nvPr>
            <p:ph type="sldNum" sz="quarter" idx="5"/>
          </p:nvPr>
        </p:nvSpPr>
        <p:spPr/>
        <p:txBody>
          <a:bodyPr/>
          <a:lstStyle/>
          <a:p>
            <a:fld id="{E760540B-6B99-4675-BB21-DFC380564E47}" type="slidenum">
              <a:rPr lang="en-US" smtClean="0"/>
              <a:t>10</a:t>
            </a:fld>
            <a:endParaRPr lang="en-US"/>
          </a:p>
        </p:txBody>
      </p:sp>
    </p:spTree>
    <p:extLst>
      <p:ext uri="{BB962C8B-B14F-4D97-AF65-F5344CB8AC3E}">
        <p14:creationId xmlns:p14="http://schemas.microsoft.com/office/powerpoint/2010/main" val="15326345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Estimated mass accumulation rates were also generally consistent with earlier studies….Edmondson core collected from different location – deep area off Madison Park just south of the SR520 bridge. Generally, basin erosion didn’t increase in response to logging of the watershed, which was mostly completed by 1900…but rather it was road building associated with the expansion of development around the lake that resulted in an initial increase in soil erosion and then a decrease in response to stabilization of watershed soils. </a:t>
            </a:r>
          </a:p>
          <a:p>
            <a:endParaRPr lang="en-US" dirty="0"/>
          </a:p>
        </p:txBody>
      </p:sp>
      <p:sp>
        <p:nvSpPr>
          <p:cNvPr id="4" name="Slide Number Placeholder 3"/>
          <p:cNvSpPr>
            <a:spLocks noGrp="1"/>
          </p:cNvSpPr>
          <p:nvPr>
            <p:ph type="sldNum" sz="quarter" idx="5"/>
          </p:nvPr>
        </p:nvSpPr>
        <p:spPr/>
        <p:txBody>
          <a:bodyPr/>
          <a:lstStyle/>
          <a:p>
            <a:fld id="{E760540B-6B99-4675-BB21-DFC380564E47}" type="slidenum">
              <a:rPr lang="en-US" smtClean="0"/>
              <a:t>11</a:t>
            </a:fld>
            <a:endParaRPr lang="en-US"/>
          </a:p>
        </p:txBody>
      </p:sp>
    </p:spTree>
    <p:extLst>
      <p:ext uri="{BB962C8B-B14F-4D97-AF65-F5344CB8AC3E}">
        <p14:creationId xmlns:p14="http://schemas.microsoft.com/office/powerpoint/2010/main" val="19711650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I’m showing you a graph of pigment concentrations with depth and time. A time-ordered cluster analysis of pigment concentrations identified three zones that captured the period of peak wastewater input and recovery (~1951-1975). Pigments that best captured this period are highlighted: Alloxanthin – a marker pigment for cryptophytes, Diatoxanthin – a marker pigment for diatoms, Lutein = green algae, Myxoxanthophyll = colonial and filamentous cyanobacteria, Total Chlorophyll a = total algae</a:t>
            </a:r>
          </a:p>
        </p:txBody>
      </p:sp>
      <p:sp>
        <p:nvSpPr>
          <p:cNvPr id="4" name="Slide Number Placeholder 3"/>
          <p:cNvSpPr>
            <a:spLocks noGrp="1"/>
          </p:cNvSpPr>
          <p:nvPr>
            <p:ph type="sldNum" sz="quarter" idx="5"/>
          </p:nvPr>
        </p:nvSpPr>
        <p:spPr/>
        <p:txBody>
          <a:bodyPr/>
          <a:lstStyle/>
          <a:p>
            <a:fld id="{E760540B-6B99-4675-BB21-DFC380564E47}" type="slidenum">
              <a:rPr lang="en-US" smtClean="0"/>
              <a:t>12</a:t>
            </a:fld>
            <a:endParaRPr lang="en-US"/>
          </a:p>
        </p:txBody>
      </p:sp>
    </p:spTree>
    <p:extLst>
      <p:ext uri="{BB962C8B-B14F-4D97-AF65-F5344CB8AC3E}">
        <p14:creationId xmlns:p14="http://schemas.microsoft.com/office/powerpoint/2010/main" val="793352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we’re showing you a subset of the sediment pigment data and comparing it to long-term summer (Jun-Sep) average lake surface TP data in a more traditional trend plot with time on the x axis. You can see the clear response of the sediment pigments in response to increasing and then decreasing lake phosphorus inputs. </a:t>
            </a:r>
          </a:p>
          <a:p>
            <a:endParaRPr lang="en-US" dirty="0"/>
          </a:p>
          <a:p>
            <a:r>
              <a:rPr lang="en-US" dirty="0"/>
              <a:t>Note removal of King County 1993 data and additional 1933 data point.</a:t>
            </a:r>
          </a:p>
          <a:p>
            <a:endParaRPr lang="en-US" dirty="0"/>
          </a:p>
          <a:p>
            <a:endParaRPr lang="en-US" dirty="0"/>
          </a:p>
          <a:p>
            <a:endParaRPr lang="en-US" dirty="0"/>
          </a:p>
          <a:p>
            <a:r>
              <a:rPr lang="en-US" dirty="0"/>
              <a:t>Diatoxanthin = diatoms, Lutein = green algae, Myxoxanthophyll = colonial and filamentous cyanobacteria, Total Chlorophyll a = total algae</a:t>
            </a:r>
          </a:p>
        </p:txBody>
      </p:sp>
      <p:sp>
        <p:nvSpPr>
          <p:cNvPr id="4" name="Slide Number Placeholder 3"/>
          <p:cNvSpPr>
            <a:spLocks noGrp="1"/>
          </p:cNvSpPr>
          <p:nvPr>
            <p:ph type="sldNum" sz="quarter" idx="5"/>
          </p:nvPr>
        </p:nvSpPr>
        <p:spPr/>
        <p:txBody>
          <a:bodyPr/>
          <a:lstStyle/>
          <a:p>
            <a:fld id="{E760540B-6B99-4675-BB21-DFC380564E47}" type="slidenum">
              <a:rPr lang="en-US" smtClean="0"/>
              <a:t>13</a:t>
            </a:fld>
            <a:endParaRPr lang="en-US"/>
          </a:p>
        </p:txBody>
      </p:sp>
    </p:spTree>
    <p:extLst>
      <p:ext uri="{BB962C8B-B14F-4D97-AF65-F5344CB8AC3E}">
        <p14:creationId xmlns:p14="http://schemas.microsoft.com/office/powerpoint/2010/main" val="5240234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660">
              <a:defRPr/>
            </a:pPr>
            <a:r>
              <a:rPr lang="en-US" dirty="0"/>
              <a:t>Here we’re comparing the levels of the algal toxin microcystin in sediment (measured by an ELISA test or enzyme immunoassay), sediment phosphorus, and sediment organic carbon to long-term summer surface TP data. </a:t>
            </a:r>
          </a:p>
          <a:p>
            <a:pPr defTabSz="931660">
              <a:defRPr/>
            </a:pPr>
            <a:endParaRPr lang="en-US" dirty="0"/>
          </a:p>
          <a:p>
            <a:pPr defTabSz="931660">
              <a:defRPr/>
            </a:pPr>
            <a:r>
              <a:rPr lang="en-US" dirty="0"/>
              <a:t>Sediment microcystin and sediment phosphorus tracked the effects of eutrophication and recovery fairly closely, but sediment organic carbon did not. Sediment organic carbon was influenced more by terrestrial inputs from logging prior to 1900 and less so by later wastewater inputs.</a:t>
            </a:r>
          </a:p>
          <a:p>
            <a:pPr defTabSz="931660">
              <a:defRPr/>
            </a:pPr>
            <a:endParaRPr lang="en-US" dirty="0"/>
          </a:p>
          <a:p>
            <a:pPr defTabSz="931660">
              <a:defRPr/>
            </a:pPr>
            <a:endParaRPr lang="en-US" dirty="0"/>
          </a:p>
          <a:p>
            <a:endParaRPr lang="en-US" dirty="0"/>
          </a:p>
        </p:txBody>
      </p:sp>
      <p:sp>
        <p:nvSpPr>
          <p:cNvPr id="4" name="Slide Number Placeholder 3"/>
          <p:cNvSpPr>
            <a:spLocks noGrp="1"/>
          </p:cNvSpPr>
          <p:nvPr>
            <p:ph type="sldNum" sz="quarter" idx="5"/>
          </p:nvPr>
        </p:nvSpPr>
        <p:spPr/>
        <p:txBody>
          <a:bodyPr/>
          <a:lstStyle/>
          <a:p>
            <a:fld id="{E760540B-6B99-4675-BB21-DFC380564E47}" type="slidenum">
              <a:rPr lang="en-US" smtClean="0"/>
              <a:t>14</a:t>
            </a:fld>
            <a:endParaRPr lang="en-US"/>
          </a:p>
        </p:txBody>
      </p:sp>
    </p:spTree>
    <p:extLst>
      <p:ext uri="{BB962C8B-B14F-4D97-AF65-F5344CB8AC3E}">
        <p14:creationId xmlns:p14="http://schemas.microsoft.com/office/powerpoint/2010/main" val="27164078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we’re focusing a bit more on the sediment phosphorus data.</a:t>
            </a:r>
          </a:p>
          <a:p>
            <a:endParaRPr lang="en-US" dirty="0"/>
          </a:p>
          <a:p>
            <a:r>
              <a:rPr lang="en-US" dirty="0"/>
              <a:t>Sediment phosphorus data indicate that current phosphorus inputs to the lake are higher than pre-development conditions or even period of extensive deforestation. However, recent watershed phosphorus inputs appear to be rather stable considering a doubling of the regional population since the peak of wastewater inputs in the 1960s.</a:t>
            </a:r>
          </a:p>
        </p:txBody>
      </p:sp>
      <p:sp>
        <p:nvSpPr>
          <p:cNvPr id="4" name="Slide Number Placeholder 3"/>
          <p:cNvSpPr>
            <a:spLocks noGrp="1"/>
          </p:cNvSpPr>
          <p:nvPr>
            <p:ph type="sldNum" sz="quarter" idx="5"/>
          </p:nvPr>
        </p:nvSpPr>
        <p:spPr/>
        <p:txBody>
          <a:bodyPr/>
          <a:lstStyle/>
          <a:p>
            <a:fld id="{E760540B-6B99-4675-BB21-DFC380564E47}" type="slidenum">
              <a:rPr lang="en-US" smtClean="0"/>
              <a:t>15</a:t>
            </a:fld>
            <a:endParaRPr lang="en-US"/>
          </a:p>
        </p:txBody>
      </p:sp>
    </p:spTree>
    <p:extLst>
      <p:ext uri="{BB962C8B-B14F-4D97-AF65-F5344CB8AC3E}">
        <p14:creationId xmlns:p14="http://schemas.microsoft.com/office/powerpoint/2010/main" val="3638651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15"/>
              </a:spcAft>
            </a:pPr>
            <a:r>
              <a:rPr lang="en-US" sz="1800" dirty="0">
                <a:latin typeface="Calibri" panose="020F0502020204030204" pitchFamily="34" charset="0"/>
                <a:ea typeface="Calibri" panose="020F0502020204030204" pitchFamily="34" charset="0"/>
                <a:cs typeface="Times New Roman" panose="02020603050405020304" pitchFamily="18" charset="0"/>
              </a:rPr>
              <a:t>Oh, there was a question we posed at the beginning. [repeat paraphrased question] An answer might be: </a:t>
            </a:r>
            <a:r>
              <a:rPr lang="en-US" sz="1800" i="1" dirty="0">
                <a:latin typeface="Calibri" panose="020F0502020204030204" pitchFamily="34" charset="0"/>
                <a:ea typeface="Calibri" panose="020F0502020204030204" pitchFamily="34" charset="0"/>
                <a:cs typeface="Times New Roman" panose="02020603050405020304" pitchFamily="18" charset="0"/>
              </a:rPr>
              <a:t>read answer</a:t>
            </a:r>
          </a:p>
          <a:p>
            <a:pPr>
              <a:lnSpc>
                <a:spcPct val="107000"/>
              </a:lnSpc>
              <a:spcAft>
                <a:spcPts val="815"/>
              </a:spcAft>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15"/>
              </a:spcAft>
            </a:pPr>
            <a:r>
              <a:rPr lang="en-US" sz="1800" dirty="0">
                <a:latin typeface="Calibri" panose="020F0502020204030204" pitchFamily="34" charset="0"/>
                <a:ea typeface="Calibri" panose="020F0502020204030204" pitchFamily="34" charset="0"/>
                <a:cs typeface="Times New Roman" panose="02020603050405020304" pitchFamily="18" charset="0"/>
              </a:rPr>
              <a:t>To paraphrase Dr. W.T. Edmondson who led much of the pioneering Lake Washington eutrophication studies…” </a:t>
            </a:r>
            <a:r>
              <a:rPr lang="en-US" sz="1800">
                <a:latin typeface="Calibri" panose="020F0502020204030204" pitchFamily="34" charset="0"/>
                <a:ea typeface="Calibri" panose="020F0502020204030204" pitchFamily="34" charset="0"/>
                <a:cs typeface="Times New Roman" panose="02020603050405020304" pitchFamily="18" charset="0"/>
              </a:rPr>
              <a:t>…as this </a:t>
            </a:r>
            <a:r>
              <a:rPr lang="en-US" sz="1800" dirty="0">
                <a:latin typeface="Calibri" panose="020F0502020204030204" pitchFamily="34" charset="0"/>
                <a:ea typeface="Calibri" panose="020F0502020204030204" pitchFamily="34" charset="0"/>
                <a:cs typeface="Times New Roman" panose="02020603050405020304" pitchFamily="18" charset="0"/>
              </a:rPr>
              <a:t>(sediment) record continues to develop it can be consulted whenever needed.”</a:t>
            </a:r>
          </a:p>
        </p:txBody>
      </p:sp>
      <p:sp>
        <p:nvSpPr>
          <p:cNvPr id="4" name="Slide Number Placeholder 3"/>
          <p:cNvSpPr>
            <a:spLocks noGrp="1"/>
          </p:cNvSpPr>
          <p:nvPr>
            <p:ph type="sldNum" sz="quarter" idx="5"/>
          </p:nvPr>
        </p:nvSpPr>
        <p:spPr/>
        <p:txBody>
          <a:bodyPr/>
          <a:lstStyle/>
          <a:p>
            <a:fld id="{E760540B-6B99-4675-BB21-DFC380564E47}" type="slidenum">
              <a:rPr lang="en-US" smtClean="0"/>
              <a:t>16</a:t>
            </a:fld>
            <a:endParaRPr lang="en-US"/>
          </a:p>
        </p:txBody>
      </p:sp>
    </p:spTree>
    <p:extLst>
      <p:ext uri="{BB962C8B-B14F-4D97-AF65-F5344CB8AC3E}">
        <p14:creationId xmlns:p14="http://schemas.microsoft.com/office/powerpoint/2010/main" val="14578147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760540B-6B99-4675-BB21-DFC380564E47}" type="slidenum">
              <a:rPr lang="en-US" smtClean="0"/>
              <a:t>17</a:t>
            </a:fld>
            <a:endParaRPr lang="en-US"/>
          </a:p>
        </p:txBody>
      </p:sp>
    </p:spTree>
    <p:extLst>
      <p:ext uri="{BB962C8B-B14F-4D97-AF65-F5344CB8AC3E}">
        <p14:creationId xmlns:p14="http://schemas.microsoft.com/office/powerpoint/2010/main" val="561055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60540B-6B99-4675-BB21-DFC380564E47}" type="slidenum">
              <a:rPr lang="en-US" smtClean="0"/>
              <a:t>18</a:t>
            </a:fld>
            <a:endParaRPr lang="en-US"/>
          </a:p>
        </p:txBody>
      </p:sp>
    </p:spTree>
    <p:extLst>
      <p:ext uri="{BB962C8B-B14F-4D97-AF65-F5344CB8AC3E}">
        <p14:creationId xmlns:p14="http://schemas.microsoft.com/office/powerpoint/2010/main" val="582063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760540B-6B99-4675-BB21-DFC380564E47}" type="slidenum">
              <a:rPr lang="en-US" smtClean="0"/>
              <a:t>19</a:t>
            </a:fld>
            <a:endParaRPr lang="en-US"/>
          </a:p>
        </p:txBody>
      </p:sp>
    </p:spTree>
    <p:extLst>
      <p:ext uri="{BB962C8B-B14F-4D97-AF65-F5344CB8AC3E}">
        <p14:creationId xmlns:p14="http://schemas.microsoft.com/office/powerpoint/2010/main" val="691349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BFD63-4105-4371-9050-D3096827246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14833B1-A7CB-48EB-BB7C-FDC0C4A355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EE65D41-2CF8-496C-A207-9030855B2D23}"/>
              </a:ext>
            </a:extLst>
          </p:cNvPr>
          <p:cNvSpPr>
            <a:spLocks noGrp="1"/>
          </p:cNvSpPr>
          <p:nvPr>
            <p:ph type="dt" sz="half" idx="10"/>
          </p:nvPr>
        </p:nvSpPr>
        <p:spPr/>
        <p:txBody>
          <a:bodyPr/>
          <a:lstStyle/>
          <a:p>
            <a:fld id="{3DF333BE-BFC6-471D-B5FA-43807D436D6F}" type="datetimeFigureOut">
              <a:rPr lang="en-US" smtClean="0"/>
              <a:t>10/25/2022</a:t>
            </a:fld>
            <a:endParaRPr lang="en-US"/>
          </a:p>
        </p:txBody>
      </p:sp>
      <p:sp>
        <p:nvSpPr>
          <p:cNvPr id="5" name="Footer Placeholder 4">
            <a:extLst>
              <a:ext uri="{FF2B5EF4-FFF2-40B4-BE49-F238E27FC236}">
                <a16:creationId xmlns:a16="http://schemas.microsoft.com/office/drawing/2014/main" id="{7304116C-F8E3-43E4-ABB5-59741CE1D1D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6D527D-C9D1-4E66-8222-4450A61E13FE}"/>
              </a:ext>
            </a:extLst>
          </p:cNvPr>
          <p:cNvSpPr>
            <a:spLocks noGrp="1"/>
          </p:cNvSpPr>
          <p:nvPr>
            <p:ph type="sldNum" sz="quarter" idx="12"/>
          </p:nvPr>
        </p:nvSpPr>
        <p:spPr/>
        <p:txBody>
          <a:bodyPr/>
          <a:lstStyle/>
          <a:p>
            <a:fld id="{3CD4C191-AC58-4662-9F6A-8249EDF229F1}" type="slidenum">
              <a:rPr lang="en-US" smtClean="0"/>
              <a:t>‹#›</a:t>
            </a:fld>
            <a:endParaRPr lang="en-US"/>
          </a:p>
        </p:txBody>
      </p:sp>
    </p:spTree>
    <p:extLst>
      <p:ext uri="{BB962C8B-B14F-4D97-AF65-F5344CB8AC3E}">
        <p14:creationId xmlns:p14="http://schemas.microsoft.com/office/powerpoint/2010/main" val="3833388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00E52-2118-4F51-8BE7-A85FDA5AA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090BB2-0E36-49E8-8F4F-DADB8A189A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388711-CC84-48E6-8FDD-9A67EB92DEB1}"/>
              </a:ext>
            </a:extLst>
          </p:cNvPr>
          <p:cNvSpPr>
            <a:spLocks noGrp="1"/>
          </p:cNvSpPr>
          <p:nvPr>
            <p:ph type="dt" sz="half" idx="10"/>
          </p:nvPr>
        </p:nvSpPr>
        <p:spPr/>
        <p:txBody>
          <a:bodyPr/>
          <a:lstStyle/>
          <a:p>
            <a:fld id="{3DF333BE-BFC6-471D-B5FA-43807D436D6F}" type="datetimeFigureOut">
              <a:rPr lang="en-US" smtClean="0"/>
              <a:t>10/25/2022</a:t>
            </a:fld>
            <a:endParaRPr lang="en-US"/>
          </a:p>
        </p:txBody>
      </p:sp>
      <p:sp>
        <p:nvSpPr>
          <p:cNvPr id="5" name="Footer Placeholder 4">
            <a:extLst>
              <a:ext uri="{FF2B5EF4-FFF2-40B4-BE49-F238E27FC236}">
                <a16:creationId xmlns:a16="http://schemas.microsoft.com/office/drawing/2014/main" id="{9F91F4E1-E016-469E-A2BE-53E7775C09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C5EA9A-4FF4-4BFA-A1F3-CF6AE5F354E9}"/>
              </a:ext>
            </a:extLst>
          </p:cNvPr>
          <p:cNvSpPr>
            <a:spLocks noGrp="1"/>
          </p:cNvSpPr>
          <p:nvPr>
            <p:ph type="sldNum" sz="quarter" idx="12"/>
          </p:nvPr>
        </p:nvSpPr>
        <p:spPr/>
        <p:txBody>
          <a:bodyPr/>
          <a:lstStyle/>
          <a:p>
            <a:fld id="{3CD4C191-AC58-4662-9F6A-8249EDF229F1}" type="slidenum">
              <a:rPr lang="en-US" smtClean="0"/>
              <a:t>‹#›</a:t>
            </a:fld>
            <a:endParaRPr lang="en-US"/>
          </a:p>
        </p:txBody>
      </p:sp>
    </p:spTree>
    <p:extLst>
      <p:ext uri="{BB962C8B-B14F-4D97-AF65-F5344CB8AC3E}">
        <p14:creationId xmlns:p14="http://schemas.microsoft.com/office/powerpoint/2010/main" val="2793241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3CD73-49F8-4BB3-AE09-E6AC2FD340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F1BD0E2-BE0F-433E-A550-0EA5603D554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2D520F-FDC5-487F-AF3D-4E6C6551153E}"/>
              </a:ext>
            </a:extLst>
          </p:cNvPr>
          <p:cNvSpPr>
            <a:spLocks noGrp="1"/>
          </p:cNvSpPr>
          <p:nvPr>
            <p:ph type="dt" sz="half" idx="10"/>
          </p:nvPr>
        </p:nvSpPr>
        <p:spPr/>
        <p:txBody>
          <a:bodyPr/>
          <a:lstStyle/>
          <a:p>
            <a:fld id="{3DF333BE-BFC6-471D-B5FA-43807D436D6F}" type="datetimeFigureOut">
              <a:rPr lang="en-US" smtClean="0"/>
              <a:t>10/25/2022</a:t>
            </a:fld>
            <a:endParaRPr lang="en-US"/>
          </a:p>
        </p:txBody>
      </p:sp>
      <p:sp>
        <p:nvSpPr>
          <p:cNvPr id="5" name="Footer Placeholder 4">
            <a:extLst>
              <a:ext uri="{FF2B5EF4-FFF2-40B4-BE49-F238E27FC236}">
                <a16:creationId xmlns:a16="http://schemas.microsoft.com/office/drawing/2014/main" id="{B8421637-9E1B-4D67-824D-045036092A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6D83C2-DCEB-4284-91BF-527A0C8A956E}"/>
              </a:ext>
            </a:extLst>
          </p:cNvPr>
          <p:cNvSpPr>
            <a:spLocks noGrp="1"/>
          </p:cNvSpPr>
          <p:nvPr>
            <p:ph type="sldNum" sz="quarter" idx="12"/>
          </p:nvPr>
        </p:nvSpPr>
        <p:spPr/>
        <p:txBody>
          <a:bodyPr/>
          <a:lstStyle/>
          <a:p>
            <a:fld id="{3CD4C191-AC58-4662-9F6A-8249EDF229F1}" type="slidenum">
              <a:rPr lang="en-US" smtClean="0"/>
              <a:t>‹#›</a:t>
            </a:fld>
            <a:endParaRPr lang="en-US"/>
          </a:p>
        </p:txBody>
      </p:sp>
    </p:spTree>
    <p:extLst>
      <p:ext uri="{BB962C8B-B14F-4D97-AF65-F5344CB8AC3E}">
        <p14:creationId xmlns:p14="http://schemas.microsoft.com/office/powerpoint/2010/main" val="25061561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8D34D-5FEC-4FE6-9335-C07E86B50E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EFE184-E7A5-47DF-B36E-9E22718F8A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10D5EA9-1BD9-4A81-9CD0-EDF3468AC4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4BF835E-B72E-4FB4-BB9B-E2869B0E6BA1}"/>
              </a:ext>
            </a:extLst>
          </p:cNvPr>
          <p:cNvSpPr>
            <a:spLocks noGrp="1"/>
          </p:cNvSpPr>
          <p:nvPr>
            <p:ph type="dt" sz="half" idx="10"/>
          </p:nvPr>
        </p:nvSpPr>
        <p:spPr/>
        <p:txBody>
          <a:bodyPr/>
          <a:lstStyle/>
          <a:p>
            <a:fld id="{3DF333BE-BFC6-471D-B5FA-43807D436D6F}" type="datetimeFigureOut">
              <a:rPr lang="en-US" smtClean="0"/>
              <a:t>10/25/2022</a:t>
            </a:fld>
            <a:endParaRPr lang="en-US"/>
          </a:p>
        </p:txBody>
      </p:sp>
      <p:sp>
        <p:nvSpPr>
          <p:cNvPr id="6" name="Footer Placeholder 5">
            <a:extLst>
              <a:ext uri="{FF2B5EF4-FFF2-40B4-BE49-F238E27FC236}">
                <a16:creationId xmlns:a16="http://schemas.microsoft.com/office/drawing/2014/main" id="{BA2E305F-EDD3-47F4-98AD-A233F1BD05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C3F108-E15C-49FD-A2B0-0BF436F06321}"/>
              </a:ext>
            </a:extLst>
          </p:cNvPr>
          <p:cNvSpPr>
            <a:spLocks noGrp="1"/>
          </p:cNvSpPr>
          <p:nvPr>
            <p:ph type="sldNum" sz="quarter" idx="12"/>
          </p:nvPr>
        </p:nvSpPr>
        <p:spPr/>
        <p:txBody>
          <a:bodyPr/>
          <a:lstStyle/>
          <a:p>
            <a:fld id="{3CD4C191-AC58-4662-9F6A-8249EDF229F1}" type="slidenum">
              <a:rPr lang="en-US" smtClean="0"/>
              <a:t>‹#›</a:t>
            </a:fld>
            <a:endParaRPr lang="en-US"/>
          </a:p>
        </p:txBody>
      </p:sp>
    </p:spTree>
    <p:extLst>
      <p:ext uri="{BB962C8B-B14F-4D97-AF65-F5344CB8AC3E}">
        <p14:creationId xmlns:p14="http://schemas.microsoft.com/office/powerpoint/2010/main" val="3597208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5B7C3-1C2F-401B-B798-61439C22E5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897FACA-CCA6-47FC-8BA8-8C8F4D7CCA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94CA9D-765D-4E2B-B748-934E37B3F6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F66233-D2E3-4D1F-9F78-8DA89A28CEE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77936D-DB4E-4B0A-9500-1BA0351715A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2C4BC3-E067-449C-A730-37C2ACBBC683}"/>
              </a:ext>
            </a:extLst>
          </p:cNvPr>
          <p:cNvSpPr>
            <a:spLocks noGrp="1"/>
          </p:cNvSpPr>
          <p:nvPr>
            <p:ph type="dt" sz="half" idx="10"/>
          </p:nvPr>
        </p:nvSpPr>
        <p:spPr/>
        <p:txBody>
          <a:bodyPr/>
          <a:lstStyle/>
          <a:p>
            <a:fld id="{3DF333BE-BFC6-471D-B5FA-43807D436D6F}" type="datetimeFigureOut">
              <a:rPr lang="en-US" smtClean="0"/>
              <a:t>10/25/2022</a:t>
            </a:fld>
            <a:endParaRPr lang="en-US"/>
          </a:p>
        </p:txBody>
      </p:sp>
      <p:sp>
        <p:nvSpPr>
          <p:cNvPr id="8" name="Footer Placeholder 7">
            <a:extLst>
              <a:ext uri="{FF2B5EF4-FFF2-40B4-BE49-F238E27FC236}">
                <a16:creationId xmlns:a16="http://schemas.microsoft.com/office/drawing/2014/main" id="{6C04C700-5524-457A-9ADC-738AABD04C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1114AA-BCBA-4E87-B81A-209E4BF2C3BC}"/>
              </a:ext>
            </a:extLst>
          </p:cNvPr>
          <p:cNvSpPr>
            <a:spLocks noGrp="1"/>
          </p:cNvSpPr>
          <p:nvPr>
            <p:ph type="sldNum" sz="quarter" idx="12"/>
          </p:nvPr>
        </p:nvSpPr>
        <p:spPr/>
        <p:txBody>
          <a:bodyPr/>
          <a:lstStyle/>
          <a:p>
            <a:fld id="{3CD4C191-AC58-4662-9F6A-8249EDF229F1}" type="slidenum">
              <a:rPr lang="en-US" smtClean="0"/>
              <a:t>‹#›</a:t>
            </a:fld>
            <a:endParaRPr lang="en-US"/>
          </a:p>
        </p:txBody>
      </p:sp>
    </p:spTree>
    <p:extLst>
      <p:ext uri="{BB962C8B-B14F-4D97-AF65-F5344CB8AC3E}">
        <p14:creationId xmlns:p14="http://schemas.microsoft.com/office/powerpoint/2010/main" val="27020525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09588-5E56-44F0-B991-4987773DDD1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C09468-4F51-4510-8026-AA1C5AB38B70}"/>
              </a:ext>
            </a:extLst>
          </p:cNvPr>
          <p:cNvSpPr>
            <a:spLocks noGrp="1"/>
          </p:cNvSpPr>
          <p:nvPr>
            <p:ph type="dt" sz="half" idx="10"/>
          </p:nvPr>
        </p:nvSpPr>
        <p:spPr/>
        <p:txBody>
          <a:bodyPr/>
          <a:lstStyle/>
          <a:p>
            <a:fld id="{3DF333BE-BFC6-471D-B5FA-43807D436D6F}" type="datetimeFigureOut">
              <a:rPr lang="en-US" smtClean="0"/>
              <a:t>10/25/2022</a:t>
            </a:fld>
            <a:endParaRPr lang="en-US"/>
          </a:p>
        </p:txBody>
      </p:sp>
      <p:sp>
        <p:nvSpPr>
          <p:cNvPr id="4" name="Footer Placeholder 3">
            <a:extLst>
              <a:ext uri="{FF2B5EF4-FFF2-40B4-BE49-F238E27FC236}">
                <a16:creationId xmlns:a16="http://schemas.microsoft.com/office/drawing/2014/main" id="{75586FA3-258C-4C03-933D-C8A91003E0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9D15E4-9F41-4161-AB4F-6BE54333988F}"/>
              </a:ext>
            </a:extLst>
          </p:cNvPr>
          <p:cNvSpPr>
            <a:spLocks noGrp="1"/>
          </p:cNvSpPr>
          <p:nvPr>
            <p:ph type="sldNum" sz="quarter" idx="12"/>
          </p:nvPr>
        </p:nvSpPr>
        <p:spPr/>
        <p:txBody>
          <a:bodyPr/>
          <a:lstStyle/>
          <a:p>
            <a:fld id="{3CD4C191-AC58-4662-9F6A-8249EDF229F1}" type="slidenum">
              <a:rPr lang="en-US" smtClean="0"/>
              <a:t>‹#›</a:t>
            </a:fld>
            <a:endParaRPr lang="en-US"/>
          </a:p>
        </p:txBody>
      </p:sp>
    </p:spTree>
    <p:extLst>
      <p:ext uri="{BB962C8B-B14F-4D97-AF65-F5344CB8AC3E}">
        <p14:creationId xmlns:p14="http://schemas.microsoft.com/office/powerpoint/2010/main" val="16735903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2F1979-B8F6-4FA6-ADD5-8A9B8E0D0892}"/>
              </a:ext>
            </a:extLst>
          </p:cNvPr>
          <p:cNvSpPr>
            <a:spLocks noGrp="1"/>
          </p:cNvSpPr>
          <p:nvPr>
            <p:ph type="dt" sz="half" idx="10"/>
          </p:nvPr>
        </p:nvSpPr>
        <p:spPr/>
        <p:txBody>
          <a:bodyPr/>
          <a:lstStyle/>
          <a:p>
            <a:fld id="{3DF333BE-BFC6-471D-B5FA-43807D436D6F}" type="datetimeFigureOut">
              <a:rPr lang="en-US" smtClean="0"/>
              <a:t>10/25/2022</a:t>
            </a:fld>
            <a:endParaRPr lang="en-US"/>
          </a:p>
        </p:txBody>
      </p:sp>
      <p:sp>
        <p:nvSpPr>
          <p:cNvPr id="3" name="Footer Placeholder 2">
            <a:extLst>
              <a:ext uri="{FF2B5EF4-FFF2-40B4-BE49-F238E27FC236}">
                <a16:creationId xmlns:a16="http://schemas.microsoft.com/office/drawing/2014/main" id="{9D652CB3-08FD-48D6-AC60-5D6BE7842C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72EDCC-F4DD-4EA4-8344-A6E6C6068F62}"/>
              </a:ext>
            </a:extLst>
          </p:cNvPr>
          <p:cNvSpPr>
            <a:spLocks noGrp="1"/>
          </p:cNvSpPr>
          <p:nvPr>
            <p:ph type="sldNum" sz="quarter" idx="12"/>
          </p:nvPr>
        </p:nvSpPr>
        <p:spPr/>
        <p:txBody>
          <a:bodyPr/>
          <a:lstStyle/>
          <a:p>
            <a:fld id="{3CD4C191-AC58-4662-9F6A-8249EDF229F1}" type="slidenum">
              <a:rPr lang="en-US" smtClean="0"/>
              <a:t>‹#›</a:t>
            </a:fld>
            <a:endParaRPr lang="en-US"/>
          </a:p>
        </p:txBody>
      </p:sp>
    </p:spTree>
    <p:extLst>
      <p:ext uri="{BB962C8B-B14F-4D97-AF65-F5344CB8AC3E}">
        <p14:creationId xmlns:p14="http://schemas.microsoft.com/office/powerpoint/2010/main" val="519472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B8BB2-D0F2-48DF-90CF-310B9AE4D3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E484AB0-C870-4644-B30A-B582D01A9F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C313234-BB89-4246-A668-57AC5D0F1A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BE0F73-761A-403F-BDBA-DE5B02A82C45}"/>
              </a:ext>
            </a:extLst>
          </p:cNvPr>
          <p:cNvSpPr>
            <a:spLocks noGrp="1"/>
          </p:cNvSpPr>
          <p:nvPr>
            <p:ph type="dt" sz="half" idx="10"/>
          </p:nvPr>
        </p:nvSpPr>
        <p:spPr/>
        <p:txBody>
          <a:bodyPr/>
          <a:lstStyle/>
          <a:p>
            <a:fld id="{3DF333BE-BFC6-471D-B5FA-43807D436D6F}" type="datetimeFigureOut">
              <a:rPr lang="en-US" smtClean="0"/>
              <a:t>10/25/2022</a:t>
            </a:fld>
            <a:endParaRPr lang="en-US"/>
          </a:p>
        </p:txBody>
      </p:sp>
      <p:sp>
        <p:nvSpPr>
          <p:cNvPr id="6" name="Footer Placeholder 5">
            <a:extLst>
              <a:ext uri="{FF2B5EF4-FFF2-40B4-BE49-F238E27FC236}">
                <a16:creationId xmlns:a16="http://schemas.microsoft.com/office/drawing/2014/main" id="{0DE541F2-D88D-4E05-9CED-67B6114486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74D2E71-E3DA-474B-9A94-BB05771F5A75}"/>
              </a:ext>
            </a:extLst>
          </p:cNvPr>
          <p:cNvSpPr>
            <a:spLocks noGrp="1"/>
          </p:cNvSpPr>
          <p:nvPr>
            <p:ph type="sldNum" sz="quarter" idx="12"/>
          </p:nvPr>
        </p:nvSpPr>
        <p:spPr/>
        <p:txBody>
          <a:bodyPr/>
          <a:lstStyle/>
          <a:p>
            <a:fld id="{3CD4C191-AC58-4662-9F6A-8249EDF229F1}" type="slidenum">
              <a:rPr lang="en-US" smtClean="0"/>
              <a:t>‹#›</a:t>
            </a:fld>
            <a:endParaRPr lang="en-US"/>
          </a:p>
        </p:txBody>
      </p:sp>
    </p:spTree>
    <p:extLst>
      <p:ext uri="{BB962C8B-B14F-4D97-AF65-F5344CB8AC3E}">
        <p14:creationId xmlns:p14="http://schemas.microsoft.com/office/powerpoint/2010/main" val="1296897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CDB4D-B081-41B8-A21F-CCAF4A0E3B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57FE8-F219-4FE2-90BA-17C2AA34FE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03D5437-63A3-4AE0-96A1-DB629A4805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9EADAD-FF1E-4142-8322-A59CE43AFAF0}"/>
              </a:ext>
            </a:extLst>
          </p:cNvPr>
          <p:cNvSpPr>
            <a:spLocks noGrp="1"/>
          </p:cNvSpPr>
          <p:nvPr>
            <p:ph type="dt" sz="half" idx="10"/>
          </p:nvPr>
        </p:nvSpPr>
        <p:spPr/>
        <p:txBody>
          <a:bodyPr/>
          <a:lstStyle/>
          <a:p>
            <a:fld id="{3DF333BE-BFC6-471D-B5FA-43807D436D6F}" type="datetimeFigureOut">
              <a:rPr lang="en-US" smtClean="0"/>
              <a:t>10/25/2022</a:t>
            </a:fld>
            <a:endParaRPr lang="en-US"/>
          </a:p>
        </p:txBody>
      </p:sp>
      <p:sp>
        <p:nvSpPr>
          <p:cNvPr id="6" name="Footer Placeholder 5">
            <a:extLst>
              <a:ext uri="{FF2B5EF4-FFF2-40B4-BE49-F238E27FC236}">
                <a16:creationId xmlns:a16="http://schemas.microsoft.com/office/drawing/2014/main" id="{B5B1736C-A80F-4999-9A4C-1340E9BC61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92F035-AC42-4A62-8D29-12BC7C6018F5}"/>
              </a:ext>
            </a:extLst>
          </p:cNvPr>
          <p:cNvSpPr>
            <a:spLocks noGrp="1"/>
          </p:cNvSpPr>
          <p:nvPr>
            <p:ph type="sldNum" sz="quarter" idx="12"/>
          </p:nvPr>
        </p:nvSpPr>
        <p:spPr/>
        <p:txBody>
          <a:bodyPr/>
          <a:lstStyle/>
          <a:p>
            <a:fld id="{3CD4C191-AC58-4662-9F6A-8249EDF229F1}" type="slidenum">
              <a:rPr lang="en-US" smtClean="0"/>
              <a:t>‹#›</a:t>
            </a:fld>
            <a:endParaRPr lang="en-US"/>
          </a:p>
        </p:txBody>
      </p:sp>
    </p:spTree>
    <p:extLst>
      <p:ext uri="{BB962C8B-B14F-4D97-AF65-F5344CB8AC3E}">
        <p14:creationId xmlns:p14="http://schemas.microsoft.com/office/powerpoint/2010/main" val="1107559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2D4A5-DB05-4742-BE8B-77290A64F0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C4ED8EB-37DB-45DD-84D7-2A0B16EDA87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DDC2C6-E614-4AE2-976A-E9536E08DC3D}"/>
              </a:ext>
            </a:extLst>
          </p:cNvPr>
          <p:cNvSpPr>
            <a:spLocks noGrp="1"/>
          </p:cNvSpPr>
          <p:nvPr>
            <p:ph type="dt" sz="half" idx="10"/>
          </p:nvPr>
        </p:nvSpPr>
        <p:spPr/>
        <p:txBody>
          <a:bodyPr/>
          <a:lstStyle/>
          <a:p>
            <a:fld id="{3DF333BE-BFC6-471D-B5FA-43807D436D6F}" type="datetimeFigureOut">
              <a:rPr lang="en-US" smtClean="0"/>
              <a:t>10/25/2022</a:t>
            </a:fld>
            <a:endParaRPr lang="en-US"/>
          </a:p>
        </p:txBody>
      </p:sp>
      <p:sp>
        <p:nvSpPr>
          <p:cNvPr id="5" name="Footer Placeholder 4">
            <a:extLst>
              <a:ext uri="{FF2B5EF4-FFF2-40B4-BE49-F238E27FC236}">
                <a16:creationId xmlns:a16="http://schemas.microsoft.com/office/drawing/2014/main" id="{51930EC5-CDE4-453A-B838-9B2748D65B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F9FB06-E5EF-422E-B6BB-27AE0AF5083A}"/>
              </a:ext>
            </a:extLst>
          </p:cNvPr>
          <p:cNvSpPr>
            <a:spLocks noGrp="1"/>
          </p:cNvSpPr>
          <p:nvPr>
            <p:ph type="sldNum" sz="quarter" idx="12"/>
          </p:nvPr>
        </p:nvSpPr>
        <p:spPr/>
        <p:txBody>
          <a:bodyPr/>
          <a:lstStyle/>
          <a:p>
            <a:fld id="{3CD4C191-AC58-4662-9F6A-8249EDF229F1}" type="slidenum">
              <a:rPr lang="en-US" smtClean="0"/>
              <a:t>‹#›</a:t>
            </a:fld>
            <a:endParaRPr lang="en-US"/>
          </a:p>
        </p:txBody>
      </p:sp>
    </p:spTree>
    <p:extLst>
      <p:ext uri="{BB962C8B-B14F-4D97-AF65-F5344CB8AC3E}">
        <p14:creationId xmlns:p14="http://schemas.microsoft.com/office/powerpoint/2010/main" val="3910884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41267FC-E311-465B-8C2F-2CACBBD1DCB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0B32BE-1FA4-481A-83BC-76CF739F612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06F8E3C-110A-41B7-8602-BB97569608B0}"/>
              </a:ext>
            </a:extLst>
          </p:cNvPr>
          <p:cNvSpPr>
            <a:spLocks noGrp="1"/>
          </p:cNvSpPr>
          <p:nvPr>
            <p:ph type="dt" sz="half" idx="10"/>
          </p:nvPr>
        </p:nvSpPr>
        <p:spPr/>
        <p:txBody>
          <a:bodyPr/>
          <a:lstStyle/>
          <a:p>
            <a:fld id="{3DF333BE-BFC6-471D-B5FA-43807D436D6F}" type="datetimeFigureOut">
              <a:rPr lang="en-US" smtClean="0"/>
              <a:t>10/25/2022</a:t>
            </a:fld>
            <a:endParaRPr lang="en-US"/>
          </a:p>
        </p:txBody>
      </p:sp>
      <p:sp>
        <p:nvSpPr>
          <p:cNvPr id="5" name="Footer Placeholder 4">
            <a:extLst>
              <a:ext uri="{FF2B5EF4-FFF2-40B4-BE49-F238E27FC236}">
                <a16:creationId xmlns:a16="http://schemas.microsoft.com/office/drawing/2014/main" id="{D0E0CD37-B54D-4112-A28A-10F4FA6649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550C89-52D4-4CFE-AD3B-794629729CBF}"/>
              </a:ext>
            </a:extLst>
          </p:cNvPr>
          <p:cNvSpPr>
            <a:spLocks noGrp="1"/>
          </p:cNvSpPr>
          <p:nvPr>
            <p:ph type="sldNum" sz="quarter" idx="12"/>
          </p:nvPr>
        </p:nvSpPr>
        <p:spPr/>
        <p:txBody>
          <a:bodyPr/>
          <a:lstStyle/>
          <a:p>
            <a:fld id="{3CD4C191-AC58-4662-9F6A-8249EDF229F1}" type="slidenum">
              <a:rPr lang="en-US" smtClean="0"/>
              <a:t>‹#›</a:t>
            </a:fld>
            <a:endParaRPr lang="en-US"/>
          </a:p>
        </p:txBody>
      </p:sp>
    </p:spTree>
    <p:extLst>
      <p:ext uri="{BB962C8B-B14F-4D97-AF65-F5344CB8AC3E}">
        <p14:creationId xmlns:p14="http://schemas.microsoft.com/office/powerpoint/2010/main" val="1473163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8DF6BF-CC27-447F-BB47-050DDE2F99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A127A7C-E94F-4D16-95FF-36ADE80E6E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3C8954-57D3-4E7F-9C58-986C11AF36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DF333BE-BFC6-471D-B5FA-43807D436D6F}" type="datetimeFigureOut">
              <a:rPr lang="en-US" smtClean="0"/>
              <a:t>10/25/2022</a:t>
            </a:fld>
            <a:endParaRPr lang="en-US"/>
          </a:p>
        </p:txBody>
      </p:sp>
      <p:sp>
        <p:nvSpPr>
          <p:cNvPr id="5" name="Footer Placeholder 4">
            <a:extLst>
              <a:ext uri="{FF2B5EF4-FFF2-40B4-BE49-F238E27FC236}">
                <a16:creationId xmlns:a16="http://schemas.microsoft.com/office/drawing/2014/main" id="{37A91913-A8D2-41D9-AA77-A60B50A7B8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5A0E5D-FB94-4D41-83E0-DAFE730E7D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D4C191-AC58-4662-9F6A-8249EDF229F1}" type="slidenum">
              <a:rPr lang="en-US" smtClean="0"/>
              <a:t>‹#›</a:t>
            </a:fld>
            <a:endParaRPr lang="en-US"/>
          </a:p>
        </p:txBody>
      </p:sp>
    </p:spTree>
    <p:extLst>
      <p:ext uri="{BB962C8B-B14F-4D97-AF65-F5344CB8AC3E}">
        <p14:creationId xmlns:p14="http://schemas.microsoft.com/office/powerpoint/2010/main" val="10534529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Nicolas_Steno"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0.gif"/><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6.jpe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73F1-DD28-437F-BAB0-DD29597A5AF0}"/>
              </a:ext>
            </a:extLst>
          </p:cNvPr>
          <p:cNvSpPr>
            <a:spLocks noGrp="1"/>
          </p:cNvSpPr>
          <p:nvPr>
            <p:ph type="ctrTitle"/>
          </p:nvPr>
        </p:nvSpPr>
        <p:spPr>
          <a:xfrm>
            <a:off x="1524000" y="1676545"/>
            <a:ext cx="9144000" cy="2387600"/>
          </a:xfrm>
        </p:spPr>
        <p:txBody>
          <a:bodyPr>
            <a:normAutofit fontScale="90000"/>
          </a:bodyPr>
          <a:lstStyle/>
          <a:p>
            <a:r>
              <a:rPr lang="en-US" dirty="0"/>
              <a:t>The Lake Washington Sediment Record Revisited </a:t>
            </a:r>
            <a:br>
              <a:rPr lang="en-US" dirty="0"/>
            </a:br>
            <a:br>
              <a:rPr lang="en-US" dirty="0"/>
            </a:br>
            <a:r>
              <a:rPr lang="en-US" dirty="0"/>
              <a:t>Long-term Trends in Lake Eutrophication Indicators</a:t>
            </a:r>
          </a:p>
        </p:txBody>
      </p:sp>
      <p:sp>
        <p:nvSpPr>
          <p:cNvPr id="3" name="Subtitle 2">
            <a:extLst>
              <a:ext uri="{FF2B5EF4-FFF2-40B4-BE49-F238E27FC236}">
                <a16:creationId xmlns:a16="http://schemas.microsoft.com/office/drawing/2014/main" id="{3F4348D4-C920-400A-B7D4-770EAAE712B3}"/>
              </a:ext>
            </a:extLst>
          </p:cNvPr>
          <p:cNvSpPr>
            <a:spLocks noGrp="1"/>
          </p:cNvSpPr>
          <p:nvPr>
            <p:ph type="subTitle" idx="1"/>
          </p:nvPr>
        </p:nvSpPr>
        <p:spPr>
          <a:xfrm>
            <a:off x="1524000" y="4387129"/>
            <a:ext cx="9144000" cy="1655762"/>
          </a:xfrm>
        </p:spPr>
        <p:txBody>
          <a:bodyPr>
            <a:normAutofit/>
          </a:bodyPr>
          <a:lstStyle/>
          <a:p>
            <a:r>
              <a:rPr lang="en-US" dirty="0"/>
              <a:t>Curtis DeGasperi</a:t>
            </a:r>
            <a:r>
              <a:rPr lang="en-US" baseline="30000" dirty="0"/>
              <a:t>1</a:t>
            </a:r>
            <a:r>
              <a:rPr lang="en-US" dirty="0"/>
              <a:t> and Will Hobbs</a:t>
            </a:r>
            <a:r>
              <a:rPr lang="en-US" baseline="30000" dirty="0"/>
              <a:t>2</a:t>
            </a:r>
          </a:p>
          <a:p>
            <a:endParaRPr lang="en-US" baseline="30000" dirty="0"/>
          </a:p>
          <a:p>
            <a:r>
              <a:rPr lang="en-US" sz="2000" baseline="30000" dirty="0"/>
              <a:t>1</a:t>
            </a:r>
            <a:r>
              <a:rPr lang="en-US" sz="2000" dirty="0"/>
              <a:t>King County Science and Technical Support Section</a:t>
            </a:r>
          </a:p>
          <a:p>
            <a:r>
              <a:rPr lang="en-US" sz="2000" baseline="30000" dirty="0"/>
              <a:t>2</a:t>
            </a:r>
            <a:r>
              <a:rPr lang="en-US" sz="2000" dirty="0"/>
              <a:t>Washington State Department of Ecology</a:t>
            </a:r>
            <a:endParaRPr lang="en-US" sz="2000" baseline="30000" dirty="0"/>
          </a:p>
        </p:txBody>
      </p:sp>
    </p:spTree>
    <p:extLst>
      <p:ext uri="{BB962C8B-B14F-4D97-AF65-F5344CB8AC3E}">
        <p14:creationId xmlns:p14="http://schemas.microsoft.com/office/powerpoint/2010/main" val="2158878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BD2CDFD-8A79-4299-A6E0-B200B8670502}"/>
              </a:ext>
            </a:extLst>
          </p:cNvPr>
          <p:cNvSpPr>
            <a:spLocks noGrp="1"/>
          </p:cNvSpPr>
          <p:nvPr>
            <p:ph type="title"/>
          </p:nvPr>
        </p:nvSpPr>
        <p:spPr>
          <a:xfrm>
            <a:off x="495300" y="374372"/>
            <a:ext cx="6505575" cy="1325563"/>
          </a:xfrm>
        </p:spPr>
        <p:txBody>
          <a:bodyPr>
            <a:normAutofit/>
          </a:bodyPr>
          <a:lstStyle/>
          <a:p>
            <a:r>
              <a:rPr lang="en-US" sz="6000" dirty="0"/>
              <a:t>Value proposition</a:t>
            </a:r>
          </a:p>
        </p:txBody>
      </p:sp>
      <p:sp>
        <p:nvSpPr>
          <p:cNvPr id="5" name="Content Placeholder 4">
            <a:extLst>
              <a:ext uri="{FF2B5EF4-FFF2-40B4-BE49-F238E27FC236}">
                <a16:creationId xmlns:a16="http://schemas.microsoft.com/office/drawing/2014/main" id="{AE5F9F77-F7AE-4556-8ADA-097030E70FFA}"/>
              </a:ext>
            </a:extLst>
          </p:cNvPr>
          <p:cNvSpPr>
            <a:spLocks noGrp="1"/>
          </p:cNvSpPr>
          <p:nvPr>
            <p:ph idx="1"/>
          </p:nvPr>
        </p:nvSpPr>
        <p:spPr>
          <a:xfrm>
            <a:off x="495300" y="1888685"/>
            <a:ext cx="6915150" cy="4351338"/>
          </a:xfrm>
        </p:spPr>
        <p:txBody>
          <a:bodyPr>
            <a:normAutofit fontScale="70000" lnSpcReduction="20000"/>
          </a:bodyPr>
          <a:lstStyle/>
          <a:p>
            <a:pPr marL="0" indent="0">
              <a:buNone/>
            </a:pPr>
            <a:r>
              <a:rPr lang="en-US" sz="6300" i="1" dirty="0"/>
              <a:t>Lake Sediment Cores</a:t>
            </a:r>
          </a:p>
          <a:p>
            <a:pPr marL="0" indent="0">
              <a:buNone/>
            </a:pPr>
            <a:endParaRPr lang="en-US" sz="4400" dirty="0"/>
          </a:p>
          <a:p>
            <a:pPr marL="0" indent="0">
              <a:buNone/>
            </a:pPr>
            <a:r>
              <a:rPr lang="en-US" sz="5200" dirty="0"/>
              <a:t>Long and consistent data sets with less effort</a:t>
            </a:r>
          </a:p>
          <a:p>
            <a:pPr marL="0" indent="0">
              <a:buNone/>
            </a:pPr>
            <a:endParaRPr lang="en-US" sz="1500" dirty="0"/>
          </a:p>
          <a:p>
            <a:pPr marL="0" indent="0">
              <a:buNone/>
            </a:pPr>
            <a:endParaRPr lang="en-US" sz="1500" dirty="0"/>
          </a:p>
          <a:p>
            <a:pPr marL="0" indent="0">
              <a:buNone/>
            </a:pPr>
            <a:endParaRPr lang="en-US" sz="1500" dirty="0"/>
          </a:p>
          <a:p>
            <a:pPr marL="0" indent="0">
              <a:buNone/>
            </a:pPr>
            <a:endParaRPr lang="en-US" sz="1500" dirty="0"/>
          </a:p>
          <a:p>
            <a:pPr marL="0" indent="0">
              <a:buNone/>
            </a:pPr>
            <a:endParaRPr lang="en-US" sz="1500" dirty="0"/>
          </a:p>
          <a:p>
            <a:pPr marL="0" indent="0">
              <a:buNone/>
            </a:pPr>
            <a:endParaRPr lang="en-US" sz="1500" dirty="0"/>
          </a:p>
          <a:p>
            <a:pPr lvl="1"/>
            <a:r>
              <a:rPr lang="en-US" sz="2000" dirty="0"/>
              <a:t>Shout out to </a:t>
            </a:r>
            <a:r>
              <a:rPr lang="en-US" sz="2000" dirty="0">
                <a:hlinkClick r:id="rId3"/>
              </a:rPr>
              <a:t>Father Nicolas Steno (Niels Steensen) </a:t>
            </a:r>
            <a:r>
              <a:rPr lang="en-US" sz="2000" dirty="0"/>
              <a:t>(1638-1686)!</a:t>
            </a:r>
          </a:p>
          <a:p>
            <a:pPr lvl="2"/>
            <a:r>
              <a:rPr lang="en-US" dirty="0"/>
              <a:t>Law of superposition</a:t>
            </a:r>
          </a:p>
          <a:p>
            <a:pPr lvl="2"/>
            <a:r>
              <a:rPr lang="en-US" dirty="0"/>
              <a:t>Principle of original horizontality</a:t>
            </a:r>
          </a:p>
          <a:p>
            <a:pPr lvl="2"/>
            <a:r>
              <a:rPr lang="en-US" dirty="0"/>
              <a:t>Principle of lateral continuity</a:t>
            </a:r>
          </a:p>
        </p:txBody>
      </p:sp>
      <p:pic>
        <p:nvPicPr>
          <p:cNvPr id="1026" name="Picture 2" descr="Portrait of Steno as bishop">
            <a:extLst>
              <a:ext uri="{FF2B5EF4-FFF2-40B4-BE49-F238E27FC236}">
                <a16:creationId xmlns:a16="http://schemas.microsoft.com/office/drawing/2014/main" id="{F8FD4461-7818-459A-9D1D-FE162C14137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2297" r="19895" b="-2"/>
          <a:stretch/>
        </p:blipFill>
        <p:spPr bwMode="auto">
          <a:xfrm>
            <a:off x="7737635" y="-1"/>
            <a:ext cx="3555205" cy="685800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AF99243-B30E-4228-AB12-B1833F0EEC9C}"/>
              </a:ext>
            </a:extLst>
          </p:cNvPr>
          <p:cNvSpPr/>
          <p:nvPr/>
        </p:nvSpPr>
        <p:spPr>
          <a:xfrm>
            <a:off x="4229693" y="6428343"/>
            <a:ext cx="4151714" cy="369332"/>
          </a:xfrm>
          <a:prstGeom prst="rect">
            <a:avLst/>
          </a:prstGeom>
        </p:spPr>
        <p:txBody>
          <a:bodyPr wrap="none">
            <a:spAutoFit/>
          </a:bodyPr>
          <a:lstStyle/>
          <a:p>
            <a:r>
              <a:rPr lang="en-US" dirty="0"/>
              <a:t>https://en.wikipedia.org/wiki/Stratigraphy</a:t>
            </a:r>
          </a:p>
        </p:txBody>
      </p:sp>
      <p:sp>
        <p:nvSpPr>
          <p:cNvPr id="2" name="TextBox 1">
            <a:extLst>
              <a:ext uri="{FF2B5EF4-FFF2-40B4-BE49-F238E27FC236}">
                <a16:creationId xmlns:a16="http://schemas.microsoft.com/office/drawing/2014/main" id="{635C33F1-EFA8-45B3-B3BA-09D108A00A0D}"/>
              </a:ext>
            </a:extLst>
          </p:cNvPr>
          <p:cNvSpPr txBox="1"/>
          <p:nvPr/>
        </p:nvSpPr>
        <p:spPr>
          <a:xfrm>
            <a:off x="8010728" y="601387"/>
            <a:ext cx="3358099" cy="523220"/>
          </a:xfrm>
          <a:prstGeom prst="rect">
            <a:avLst/>
          </a:prstGeom>
          <a:noFill/>
          <a:ln>
            <a:noFill/>
          </a:ln>
        </p:spPr>
        <p:txBody>
          <a:bodyPr wrap="none" rtlCol="0">
            <a:spAutoFit/>
          </a:bodyPr>
          <a:lstStyle/>
          <a:p>
            <a:r>
              <a:rPr lang="en-US" sz="2800" dirty="0">
                <a:solidFill>
                  <a:schemeClr val="bg1"/>
                </a:solidFill>
              </a:rPr>
              <a:t>Father Nicolaus Steno</a:t>
            </a:r>
          </a:p>
        </p:txBody>
      </p:sp>
    </p:spTree>
    <p:extLst>
      <p:ext uri="{BB962C8B-B14F-4D97-AF65-F5344CB8AC3E}">
        <p14:creationId xmlns:p14="http://schemas.microsoft.com/office/powerpoint/2010/main" val="988367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0DDDF-07DA-460E-B812-86C4BF000EBF}"/>
              </a:ext>
            </a:extLst>
          </p:cNvPr>
          <p:cNvSpPr>
            <a:spLocks noGrp="1"/>
          </p:cNvSpPr>
          <p:nvPr>
            <p:ph type="title"/>
          </p:nvPr>
        </p:nvSpPr>
        <p:spPr>
          <a:xfrm>
            <a:off x="533400" y="365125"/>
            <a:ext cx="10515600" cy="1325563"/>
          </a:xfrm>
        </p:spPr>
        <p:txBody>
          <a:bodyPr/>
          <a:lstStyle/>
          <a:p>
            <a:r>
              <a:rPr lang="en-US" dirty="0"/>
              <a:t>Question?</a:t>
            </a:r>
          </a:p>
        </p:txBody>
      </p:sp>
      <p:sp>
        <p:nvSpPr>
          <p:cNvPr id="3" name="Content Placeholder 2">
            <a:extLst>
              <a:ext uri="{FF2B5EF4-FFF2-40B4-BE49-F238E27FC236}">
                <a16:creationId xmlns:a16="http://schemas.microsoft.com/office/drawing/2014/main" id="{2B8F8DD0-FF2C-4131-9692-2F3B1673A493}"/>
              </a:ext>
            </a:extLst>
          </p:cNvPr>
          <p:cNvSpPr>
            <a:spLocks noGrp="1"/>
          </p:cNvSpPr>
          <p:nvPr>
            <p:ph idx="1"/>
          </p:nvPr>
        </p:nvSpPr>
        <p:spPr>
          <a:xfrm>
            <a:off x="704850" y="5167311"/>
            <a:ext cx="10515600" cy="1325564"/>
          </a:xfrm>
        </p:spPr>
        <p:txBody>
          <a:bodyPr/>
          <a:lstStyle/>
          <a:p>
            <a:pPr marL="0" indent="0">
              <a:buNone/>
            </a:pPr>
            <a:r>
              <a:rPr lang="en-US" dirty="0"/>
              <a:t>What can the collection and analysis of an age-dated sediment core from Lake Washington tell us about its history of eutrophication and recovery? </a:t>
            </a:r>
          </a:p>
        </p:txBody>
      </p:sp>
      <p:pic>
        <p:nvPicPr>
          <p:cNvPr id="5" name="Picture 4" descr="A picture containing person, outdoor&#10;&#10;Description automatically generated">
            <a:extLst>
              <a:ext uri="{FF2B5EF4-FFF2-40B4-BE49-F238E27FC236}">
                <a16:creationId xmlns:a16="http://schemas.microsoft.com/office/drawing/2014/main" id="{B53AE989-B411-4822-9212-9A1C5998B6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29100" y="39688"/>
            <a:ext cx="6667500" cy="5000625"/>
          </a:xfrm>
          <a:prstGeom prst="rect">
            <a:avLst/>
          </a:prstGeom>
        </p:spPr>
      </p:pic>
    </p:spTree>
    <p:extLst>
      <p:ext uri="{BB962C8B-B14F-4D97-AF65-F5344CB8AC3E}">
        <p14:creationId xmlns:p14="http://schemas.microsoft.com/office/powerpoint/2010/main" val="584119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15824D30-A5DA-4397-83E1-2F163041B511}"/>
              </a:ext>
            </a:extLst>
          </p:cNvPr>
          <p:cNvPicPr>
            <a:picLocks noChangeAspect="1"/>
          </p:cNvPicPr>
          <p:nvPr/>
        </p:nvPicPr>
        <p:blipFill rotWithShape="1">
          <a:blip r:embed="rId3"/>
          <a:srcRect b="51501"/>
          <a:stretch/>
        </p:blipFill>
        <p:spPr>
          <a:xfrm>
            <a:off x="537832" y="3662658"/>
            <a:ext cx="5844490" cy="2864069"/>
          </a:xfrm>
          <a:prstGeom prst="rect">
            <a:avLst/>
          </a:prstGeom>
        </p:spPr>
      </p:pic>
      <p:sp>
        <p:nvSpPr>
          <p:cNvPr id="2" name="Title 1">
            <a:extLst>
              <a:ext uri="{FF2B5EF4-FFF2-40B4-BE49-F238E27FC236}">
                <a16:creationId xmlns:a16="http://schemas.microsoft.com/office/drawing/2014/main" id="{05F10F56-F16D-4F1E-9100-371935C6CD8B}"/>
              </a:ext>
            </a:extLst>
          </p:cNvPr>
          <p:cNvSpPr>
            <a:spLocks noGrp="1"/>
          </p:cNvSpPr>
          <p:nvPr>
            <p:ph type="title"/>
          </p:nvPr>
        </p:nvSpPr>
        <p:spPr>
          <a:xfrm>
            <a:off x="0" y="-4104"/>
            <a:ext cx="10515600" cy="1325563"/>
          </a:xfrm>
        </p:spPr>
        <p:txBody>
          <a:bodyPr>
            <a:normAutofit/>
          </a:bodyPr>
          <a:lstStyle/>
          <a:p>
            <a:r>
              <a:rPr lang="en-US" sz="6000" dirty="0"/>
              <a:t>Many previous coring studies</a:t>
            </a:r>
          </a:p>
        </p:txBody>
      </p:sp>
      <p:pic>
        <p:nvPicPr>
          <p:cNvPr id="7" name="Picture 6">
            <a:extLst>
              <a:ext uri="{FF2B5EF4-FFF2-40B4-BE49-F238E27FC236}">
                <a16:creationId xmlns:a16="http://schemas.microsoft.com/office/drawing/2014/main" id="{44CE25BE-CA52-4570-B7FE-E2FF0594B7C1}"/>
              </a:ext>
            </a:extLst>
          </p:cNvPr>
          <p:cNvPicPr>
            <a:picLocks noChangeAspect="1"/>
          </p:cNvPicPr>
          <p:nvPr/>
        </p:nvPicPr>
        <p:blipFill>
          <a:blip r:embed="rId4"/>
          <a:stretch>
            <a:fillRect/>
          </a:stretch>
        </p:blipFill>
        <p:spPr>
          <a:xfrm>
            <a:off x="6771190" y="3798229"/>
            <a:ext cx="5420810" cy="2964381"/>
          </a:xfrm>
          <a:prstGeom prst="rect">
            <a:avLst/>
          </a:prstGeom>
        </p:spPr>
      </p:pic>
      <p:pic>
        <p:nvPicPr>
          <p:cNvPr id="11" name="Picture 10">
            <a:extLst>
              <a:ext uri="{FF2B5EF4-FFF2-40B4-BE49-F238E27FC236}">
                <a16:creationId xmlns:a16="http://schemas.microsoft.com/office/drawing/2014/main" id="{77D40285-A28F-4077-A785-8A9377A2A932}"/>
              </a:ext>
            </a:extLst>
          </p:cNvPr>
          <p:cNvPicPr>
            <a:picLocks noChangeAspect="1"/>
          </p:cNvPicPr>
          <p:nvPr/>
        </p:nvPicPr>
        <p:blipFill>
          <a:blip r:embed="rId5"/>
          <a:stretch>
            <a:fillRect/>
          </a:stretch>
        </p:blipFill>
        <p:spPr>
          <a:xfrm>
            <a:off x="412839" y="1292360"/>
            <a:ext cx="3738624" cy="2505869"/>
          </a:xfrm>
          <a:prstGeom prst="rect">
            <a:avLst/>
          </a:prstGeom>
        </p:spPr>
      </p:pic>
      <p:pic>
        <p:nvPicPr>
          <p:cNvPr id="19" name="Picture 18">
            <a:extLst>
              <a:ext uri="{FF2B5EF4-FFF2-40B4-BE49-F238E27FC236}">
                <a16:creationId xmlns:a16="http://schemas.microsoft.com/office/drawing/2014/main" id="{49D9840D-174C-4591-A9DC-07ADB54A6122}"/>
              </a:ext>
            </a:extLst>
          </p:cNvPr>
          <p:cNvPicPr>
            <a:picLocks noChangeAspect="1"/>
          </p:cNvPicPr>
          <p:nvPr/>
        </p:nvPicPr>
        <p:blipFill>
          <a:blip r:embed="rId6"/>
          <a:stretch>
            <a:fillRect/>
          </a:stretch>
        </p:blipFill>
        <p:spPr>
          <a:xfrm>
            <a:off x="5436243" y="1257161"/>
            <a:ext cx="5855096" cy="2180225"/>
          </a:xfrm>
          <a:prstGeom prst="rect">
            <a:avLst/>
          </a:prstGeom>
        </p:spPr>
      </p:pic>
    </p:spTree>
    <p:extLst>
      <p:ext uri="{BB962C8B-B14F-4D97-AF65-F5344CB8AC3E}">
        <p14:creationId xmlns:p14="http://schemas.microsoft.com/office/powerpoint/2010/main" val="20531660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B4DD3-87E7-40F8-8F30-F0E165922901}"/>
              </a:ext>
            </a:extLst>
          </p:cNvPr>
          <p:cNvSpPr>
            <a:spLocks noGrp="1"/>
          </p:cNvSpPr>
          <p:nvPr>
            <p:ph type="title"/>
          </p:nvPr>
        </p:nvSpPr>
        <p:spPr>
          <a:xfrm>
            <a:off x="309064" y="600350"/>
            <a:ext cx="10515600" cy="1325563"/>
          </a:xfrm>
        </p:spPr>
        <p:txBody>
          <a:bodyPr>
            <a:normAutofit fontScale="90000"/>
          </a:bodyPr>
          <a:lstStyle/>
          <a:p>
            <a:r>
              <a:rPr lang="en-US" b="1" dirty="0">
                <a:cs typeface="Calibri Light"/>
              </a:rPr>
              <a:t>Lake Washington sediment coring pilot study </a:t>
            </a:r>
            <a:br>
              <a:rPr lang="en-US" b="1" dirty="0">
                <a:cs typeface="Calibri Light"/>
              </a:rPr>
            </a:br>
            <a:br>
              <a:rPr lang="en-US" b="1" dirty="0">
                <a:cs typeface="Calibri Light"/>
              </a:rPr>
            </a:br>
            <a:r>
              <a:rPr lang="en-US" b="1" dirty="0">
                <a:cs typeface="Calibri Light"/>
              </a:rPr>
              <a:t>40 cm core collected in September 2020</a:t>
            </a:r>
          </a:p>
        </p:txBody>
      </p:sp>
      <p:sp>
        <p:nvSpPr>
          <p:cNvPr id="7" name="Content Placeholder 6">
            <a:extLst>
              <a:ext uri="{FF2B5EF4-FFF2-40B4-BE49-F238E27FC236}">
                <a16:creationId xmlns:a16="http://schemas.microsoft.com/office/drawing/2014/main" id="{257B0FB4-46F6-4106-ABD9-B152B15D16C1}"/>
              </a:ext>
            </a:extLst>
          </p:cNvPr>
          <p:cNvSpPr>
            <a:spLocks noGrp="1"/>
          </p:cNvSpPr>
          <p:nvPr>
            <p:ph idx="1"/>
          </p:nvPr>
        </p:nvSpPr>
        <p:spPr>
          <a:xfrm>
            <a:off x="359462" y="2383185"/>
            <a:ext cx="10515600" cy="4156191"/>
          </a:xfrm>
        </p:spPr>
        <p:txBody>
          <a:bodyPr vert="horz" lIns="91440" tIns="45720" rIns="91440" bIns="45720" rtlCol="0" anchor="t">
            <a:normAutofit/>
          </a:bodyPr>
          <a:lstStyle/>
          <a:p>
            <a:r>
              <a:rPr lang="en-US" dirty="0">
                <a:cs typeface="Calibri"/>
              </a:rPr>
              <a:t>Collaboration with:</a:t>
            </a:r>
          </a:p>
          <a:p>
            <a:pPr lvl="1"/>
            <a:r>
              <a:rPr lang="en-US" dirty="0">
                <a:cs typeface="Calibri"/>
              </a:rPr>
              <a:t> Core dating - Science Museum of Minnesota (Dan Engstrom)</a:t>
            </a:r>
          </a:p>
          <a:p>
            <a:pPr lvl="1"/>
            <a:r>
              <a:rPr lang="en-US" dirty="0">
                <a:cs typeface="Calibri"/>
              </a:rPr>
              <a:t>Algal pigments - University of Alberta (Rolf Vinebrooke)</a:t>
            </a:r>
          </a:p>
          <a:p>
            <a:pPr lvl="1"/>
            <a:r>
              <a:rPr lang="en-US" dirty="0">
                <a:cs typeface="Calibri"/>
              </a:rPr>
              <a:t>C/N/isotopes - Washington State University (Ben Harlow)</a:t>
            </a:r>
            <a:endParaRPr lang="en-US" dirty="0">
              <a:ea typeface="+mn-lt"/>
              <a:cs typeface="+mn-lt"/>
            </a:endParaRPr>
          </a:p>
          <a:p>
            <a:r>
              <a:rPr lang="en-US" dirty="0">
                <a:cs typeface="Calibri"/>
              </a:rPr>
              <a:t>Box core, sectioning equipment, and field assistance provided by Ecology (Will Hobbs, Callie Mathieu)</a:t>
            </a:r>
          </a:p>
          <a:p>
            <a:r>
              <a:rPr lang="en-US" dirty="0">
                <a:cs typeface="Calibri"/>
              </a:rPr>
              <a:t>King Co. Environmental Lab contribution: field support, laboratory (%Solids, %LOI, phosphorus, cyanotoxins, metals, PCB homologs)</a:t>
            </a:r>
          </a:p>
        </p:txBody>
      </p:sp>
      <p:pic>
        <p:nvPicPr>
          <p:cNvPr id="6" name="Picture 5">
            <a:extLst>
              <a:ext uri="{FF2B5EF4-FFF2-40B4-BE49-F238E27FC236}">
                <a16:creationId xmlns:a16="http://schemas.microsoft.com/office/drawing/2014/main" id="{3FFAFA1E-5199-459B-9283-A8B3A7325B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8992993" y="1074334"/>
            <a:ext cx="3245193" cy="2433895"/>
          </a:xfrm>
          <a:prstGeom prst="rect">
            <a:avLst/>
          </a:prstGeom>
        </p:spPr>
      </p:pic>
    </p:spTree>
    <p:extLst>
      <p:ext uri="{BB962C8B-B14F-4D97-AF65-F5344CB8AC3E}">
        <p14:creationId xmlns:p14="http://schemas.microsoft.com/office/powerpoint/2010/main" val="1916828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65BE83-4CAD-401B-B679-274941A01630}"/>
              </a:ext>
            </a:extLst>
          </p:cNvPr>
          <p:cNvPicPr>
            <a:picLocks noChangeAspect="1"/>
          </p:cNvPicPr>
          <p:nvPr/>
        </p:nvPicPr>
        <p:blipFill rotWithShape="1">
          <a:blip r:embed="rId3"/>
          <a:srcRect l="24578" t="48697" r="21153" b="3589"/>
          <a:stretch/>
        </p:blipFill>
        <p:spPr bwMode="auto">
          <a:xfrm>
            <a:off x="6225421" y="649604"/>
            <a:ext cx="5387220" cy="4712971"/>
          </a:xfrm>
          <a:prstGeom prst="rect">
            <a:avLst/>
          </a:prstGeom>
          <a:ln>
            <a:noFill/>
          </a:ln>
          <a:extLst>
            <a:ext uri="{53640926-AAD7-44D8-BBD7-CCE9431645EC}">
              <a14:shadowObscured xmlns:a14="http://schemas.microsoft.com/office/drawing/2010/main"/>
            </a:ext>
          </a:extLst>
        </p:spPr>
      </p:pic>
      <p:pic>
        <p:nvPicPr>
          <p:cNvPr id="4" name="Picture 3">
            <a:extLst>
              <a:ext uri="{FF2B5EF4-FFF2-40B4-BE49-F238E27FC236}">
                <a16:creationId xmlns:a16="http://schemas.microsoft.com/office/drawing/2014/main" id="{E098D76F-6C49-45E7-88AE-346A0D3E10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8423" y="5837872"/>
            <a:ext cx="7644901" cy="664845"/>
          </a:xfrm>
          <a:prstGeom prst="rect">
            <a:avLst/>
          </a:prstGeom>
        </p:spPr>
      </p:pic>
      <p:pic>
        <p:nvPicPr>
          <p:cNvPr id="5" name="Picture 4">
            <a:extLst>
              <a:ext uri="{FF2B5EF4-FFF2-40B4-BE49-F238E27FC236}">
                <a16:creationId xmlns:a16="http://schemas.microsoft.com/office/drawing/2014/main" id="{648F1B5D-C0EC-4C68-831A-51D0E46A17E2}"/>
              </a:ext>
            </a:extLst>
          </p:cNvPr>
          <p:cNvPicPr>
            <a:picLocks noChangeAspect="1"/>
          </p:cNvPicPr>
          <p:nvPr/>
        </p:nvPicPr>
        <p:blipFill rotWithShape="1">
          <a:blip r:embed="rId3"/>
          <a:srcRect l="26977" r="21153" b="50357"/>
          <a:stretch/>
        </p:blipFill>
        <p:spPr bwMode="auto">
          <a:xfrm>
            <a:off x="771525" y="687705"/>
            <a:ext cx="5149097" cy="4903469"/>
          </a:xfrm>
          <a:prstGeom prst="rect">
            <a:avLst/>
          </a:prstGeom>
          <a:ln>
            <a:noFill/>
          </a:ln>
          <a:extLst>
            <a:ext uri="{53640926-AAD7-44D8-BBD7-CCE9431645EC}">
              <a14:shadowObscured xmlns:a14="http://schemas.microsoft.com/office/drawing/2010/main"/>
            </a:ext>
          </a:extLst>
        </p:spPr>
      </p:pic>
      <p:cxnSp>
        <p:nvCxnSpPr>
          <p:cNvPr id="7" name="Straight Arrow Connector 6">
            <a:extLst>
              <a:ext uri="{FF2B5EF4-FFF2-40B4-BE49-F238E27FC236}">
                <a16:creationId xmlns:a16="http://schemas.microsoft.com/office/drawing/2014/main" id="{4A017658-BD21-4BDD-9402-8CBD69D0F163}"/>
              </a:ext>
            </a:extLst>
          </p:cNvPr>
          <p:cNvCxnSpPr>
            <a:cxnSpLocks/>
            <a:stCxn id="8" idx="2"/>
          </p:cNvCxnSpPr>
          <p:nvPr/>
        </p:nvCxnSpPr>
        <p:spPr>
          <a:xfrm>
            <a:off x="7077670" y="795563"/>
            <a:ext cx="1961555" cy="1642837"/>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4BF02902-DFFA-4B32-B8D4-85A7CAC17331}"/>
              </a:ext>
            </a:extLst>
          </p:cNvPr>
          <p:cNvSpPr txBox="1"/>
          <p:nvPr/>
        </p:nvSpPr>
        <p:spPr>
          <a:xfrm>
            <a:off x="5847140" y="272343"/>
            <a:ext cx="2461059" cy="523220"/>
          </a:xfrm>
          <a:prstGeom prst="rect">
            <a:avLst/>
          </a:prstGeom>
          <a:solidFill>
            <a:schemeClr val="accent1">
              <a:lumMod val="60000"/>
              <a:lumOff val="40000"/>
            </a:schemeClr>
          </a:solidFill>
        </p:spPr>
        <p:txBody>
          <a:bodyPr wrap="none" rtlCol="0">
            <a:spAutoFit/>
          </a:bodyPr>
          <a:lstStyle/>
          <a:p>
            <a:pPr algn="ctr"/>
            <a:r>
              <a:rPr lang="en-US" sz="2800" dirty="0">
                <a:solidFill>
                  <a:schemeClr val="bg1"/>
                </a:solidFill>
              </a:rPr>
              <a:t>Coring location </a:t>
            </a:r>
          </a:p>
        </p:txBody>
      </p:sp>
    </p:spTree>
    <p:extLst>
      <p:ext uri="{BB962C8B-B14F-4D97-AF65-F5344CB8AC3E}">
        <p14:creationId xmlns:p14="http://schemas.microsoft.com/office/powerpoint/2010/main" val="2580875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2719-0975-47E4-85E5-471502B2816B}"/>
              </a:ext>
            </a:extLst>
          </p:cNvPr>
          <p:cNvSpPr>
            <a:spLocks noGrp="1"/>
          </p:cNvSpPr>
          <p:nvPr>
            <p:ph type="title"/>
          </p:nvPr>
        </p:nvSpPr>
        <p:spPr>
          <a:xfrm>
            <a:off x="0" y="0"/>
            <a:ext cx="10515600" cy="1325563"/>
          </a:xfrm>
        </p:spPr>
        <p:txBody>
          <a:bodyPr/>
          <a:lstStyle/>
          <a:p>
            <a:r>
              <a:rPr lang="en-US" dirty="0"/>
              <a:t>Lake Washington TP trends 1993-2021</a:t>
            </a:r>
          </a:p>
        </p:txBody>
      </p:sp>
      <p:pic>
        <p:nvPicPr>
          <p:cNvPr id="4" name="Picture 3">
            <a:extLst>
              <a:ext uri="{FF2B5EF4-FFF2-40B4-BE49-F238E27FC236}">
                <a16:creationId xmlns:a16="http://schemas.microsoft.com/office/drawing/2014/main" id="{375F3C05-4E9D-4ADD-AEC8-ED4993CAC5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0447" y="111482"/>
            <a:ext cx="1699371" cy="3021895"/>
          </a:xfrm>
          <a:prstGeom prst="rect">
            <a:avLst/>
          </a:prstGeom>
        </p:spPr>
      </p:pic>
      <p:pic>
        <p:nvPicPr>
          <p:cNvPr id="5" name="Picture 4">
            <a:extLst>
              <a:ext uri="{FF2B5EF4-FFF2-40B4-BE49-F238E27FC236}">
                <a16:creationId xmlns:a16="http://schemas.microsoft.com/office/drawing/2014/main" id="{551176BB-979E-431C-A436-0A803CA523E9}"/>
              </a:ext>
            </a:extLst>
          </p:cNvPr>
          <p:cNvPicPr>
            <a:picLocks noChangeAspect="1"/>
          </p:cNvPicPr>
          <p:nvPr/>
        </p:nvPicPr>
        <p:blipFill>
          <a:blip r:embed="rId4"/>
          <a:stretch>
            <a:fillRect/>
          </a:stretch>
        </p:blipFill>
        <p:spPr>
          <a:xfrm>
            <a:off x="685800" y="1143000"/>
            <a:ext cx="9614647" cy="4572000"/>
          </a:xfrm>
          <a:prstGeom prst="rect">
            <a:avLst/>
          </a:prstGeom>
        </p:spPr>
      </p:pic>
      <p:sp>
        <p:nvSpPr>
          <p:cNvPr id="3" name="TextBox 2">
            <a:extLst>
              <a:ext uri="{FF2B5EF4-FFF2-40B4-BE49-F238E27FC236}">
                <a16:creationId xmlns:a16="http://schemas.microsoft.com/office/drawing/2014/main" id="{00A01706-A19E-46B2-BBA1-E469AF1102C6}"/>
              </a:ext>
            </a:extLst>
          </p:cNvPr>
          <p:cNvSpPr txBox="1"/>
          <p:nvPr/>
        </p:nvSpPr>
        <p:spPr>
          <a:xfrm>
            <a:off x="9262764" y="2833099"/>
            <a:ext cx="652743" cy="369332"/>
          </a:xfrm>
          <a:prstGeom prst="rect">
            <a:avLst/>
          </a:prstGeom>
          <a:noFill/>
        </p:spPr>
        <p:txBody>
          <a:bodyPr wrap="none" rtlCol="0">
            <a:spAutoFit/>
          </a:bodyPr>
          <a:lstStyle/>
          <a:p>
            <a:r>
              <a:rPr lang="en-US" dirty="0"/>
              <a:t>0852</a:t>
            </a:r>
          </a:p>
        </p:txBody>
      </p:sp>
    </p:spTree>
    <p:extLst>
      <p:ext uri="{BB962C8B-B14F-4D97-AF65-F5344CB8AC3E}">
        <p14:creationId xmlns:p14="http://schemas.microsoft.com/office/powerpoint/2010/main" val="2470964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F2719-0975-47E4-85E5-471502B2816B}"/>
              </a:ext>
            </a:extLst>
          </p:cNvPr>
          <p:cNvSpPr>
            <a:spLocks noGrp="1"/>
          </p:cNvSpPr>
          <p:nvPr>
            <p:ph type="title"/>
          </p:nvPr>
        </p:nvSpPr>
        <p:spPr>
          <a:xfrm>
            <a:off x="0" y="0"/>
            <a:ext cx="10515600" cy="1325563"/>
          </a:xfrm>
        </p:spPr>
        <p:txBody>
          <a:bodyPr/>
          <a:lstStyle/>
          <a:p>
            <a:r>
              <a:rPr lang="en-US" dirty="0"/>
              <a:t>Lake Washington TP trends 1993-2021</a:t>
            </a:r>
          </a:p>
        </p:txBody>
      </p:sp>
      <p:pic>
        <p:nvPicPr>
          <p:cNvPr id="4" name="Picture 3">
            <a:extLst>
              <a:ext uri="{FF2B5EF4-FFF2-40B4-BE49-F238E27FC236}">
                <a16:creationId xmlns:a16="http://schemas.microsoft.com/office/drawing/2014/main" id="{82BD7988-F9FC-4699-871B-177F155C32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00447" y="111482"/>
            <a:ext cx="1699371" cy="3021895"/>
          </a:xfrm>
          <a:prstGeom prst="rect">
            <a:avLst/>
          </a:prstGeom>
        </p:spPr>
      </p:pic>
      <p:pic>
        <p:nvPicPr>
          <p:cNvPr id="5" name="Picture 4">
            <a:extLst>
              <a:ext uri="{FF2B5EF4-FFF2-40B4-BE49-F238E27FC236}">
                <a16:creationId xmlns:a16="http://schemas.microsoft.com/office/drawing/2014/main" id="{09B69DB1-FAA8-41DF-A564-7CAD5321B77C}"/>
              </a:ext>
            </a:extLst>
          </p:cNvPr>
          <p:cNvPicPr>
            <a:picLocks noChangeAspect="1"/>
          </p:cNvPicPr>
          <p:nvPr/>
        </p:nvPicPr>
        <p:blipFill>
          <a:blip r:embed="rId4"/>
          <a:stretch>
            <a:fillRect/>
          </a:stretch>
        </p:blipFill>
        <p:spPr>
          <a:xfrm>
            <a:off x="685800" y="1143000"/>
            <a:ext cx="9614647" cy="4572000"/>
          </a:xfrm>
          <a:prstGeom prst="rect">
            <a:avLst/>
          </a:prstGeom>
        </p:spPr>
      </p:pic>
      <p:sp>
        <p:nvSpPr>
          <p:cNvPr id="6" name="TextBox 5">
            <a:extLst>
              <a:ext uri="{FF2B5EF4-FFF2-40B4-BE49-F238E27FC236}">
                <a16:creationId xmlns:a16="http://schemas.microsoft.com/office/drawing/2014/main" id="{976F1199-373E-4BEA-8B20-1BDA449E4478}"/>
              </a:ext>
            </a:extLst>
          </p:cNvPr>
          <p:cNvSpPr txBox="1"/>
          <p:nvPr/>
        </p:nvSpPr>
        <p:spPr>
          <a:xfrm>
            <a:off x="9262764" y="2833099"/>
            <a:ext cx="652743" cy="369332"/>
          </a:xfrm>
          <a:prstGeom prst="rect">
            <a:avLst/>
          </a:prstGeom>
          <a:noFill/>
        </p:spPr>
        <p:txBody>
          <a:bodyPr wrap="none" rtlCol="0">
            <a:spAutoFit/>
          </a:bodyPr>
          <a:lstStyle/>
          <a:p>
            <a:r>
              <a:rPr lang="en-US" dirty="0"/>
              <a:t>0852</a:t>
            </a:r>
          </a:p>
        </p:txBody>
      </p:sp>
    </p:spTree>
    <p:extLst>
      <p:ext uri="{BB962C8B-B14F-4D97-AF65-F5344CB8AC3E}">
        <p14:creationId xmlns:p14="http://schemas.microsoft.com/office/powerpoint/2010/main" val="4478327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A80A9257-1D69-4614-B05C-5703B402DABD}"/>
              </a:ext>
            </a:extLst>
          </p:cNvPr>
          <p:cNvPicPr>
            <a:picLocks noChangeAspect="1"/>
          </p:cNvPicPr>
          <p:nvPr/>
        </p:nvPicPr>
        <p:blipFill>
          <a:blip r:embed="rId3"/>
          <a:stretch>
            <a:fillRect/>
          </a:stretch>
        </p:blipFill>
        <p:spPr>
          <a:xfrm>
            <a:off x="685801" y="1143002"/>
            <a:ext cx="8142890" cy="3872144"/>
          </a:xfrm>
          <a:prstGeom prst="rect">
            <a:avLst/>
          </a:prstGeom>
        </p:spPr>
      </p:pic>
      <p:pic>
        <p:nvPicPr>
          <p:cNvPr id="6" name="Picture 5">
            <a:extLst>
              <a:ext uri="{FF2B5EF4-FFF2-40B4-BE49-F238E27FC236}">
                <a16:creationId xmlns:a16="http://schemas.microsoft.com/office/drawing/2014/main" id="{CEE1D58D-4176-49BC-937A-169297A17F46}"/>
              </a:ext>
            </a:extLst>
          </p:cNvPr>
          <p:cNvPicPr>
            <a:picLocks noChangeAspect="1"/>
          </p:cNvPicPr>
          <p:nvPr/>
        </p:nvPicPr>
        <p:blipFill>
          <a:blip r:embed="rId4"/>
          <a:stretch>
            <a:fillRect/>
          </a:stretch>
        </p:blipFill>
        <p:spPr>
          <a:xfrm>
            <a:off x="7283664" y="3548216"/>
            <a:ext cx="4587940" cy="2711606"/>
          </a:xfrm>
          <a:prstGeom prst="rect">
            <a:avLst/>
          </a:prstGeom>
        </p:spPr>
      </p:pic>
      <p:sp>
        <p:nvSpPr>
          <p:cNvPr id="2" name="Title 1">
            <a:extLst>
              <a:ext uri="{FF2B5EF4-FFF2-40B4-BE49-F238E27FC236}">
                <a16:creationId xmlns:a16="http://schemas.microsoft.com/office/drawing/2014/main" id="{7AF991C5-48F8-4E4C-A5FB-1887D3AD512A}"/>
              </a:ext>
            </a:extLst>
          </p:cNvPr>
          <p:cNvSpPr>
            <a:spLocks noGrp="1"/>
          </p:cNvSpPr>
          <p:nvPr>
            <p:ph type="title"/>
          </p:nvPr>
        </p:nvSpPr>
        <p:spPr>
          <a:xfrm>
            <a:off x="0" y="-38005"/>
            <a:ext cx="10515600" cy="1325563"/>
          </a:xfrm>
        </p:spPr>
        <p:txBody>
          <a:bodyPr/>
          <a:lstStyle/>
          <a:p>
            <a:r>
              <a:rPr lang="en-US" dirty="0"/>
              <a:t> Lake Washington TP trends 1957-2021</a:t>
            </a:r>
          </a:p>
        </p:txBody>
      </p:sp>
      <p:sp>
        <p:nvSpPr>
          <p:cNvPr id="8" name="Rectangle 7">
            <a:extLst>
              <a:ext uri="{FF2B5EF4-FFF2-40B4-BE49-F238E27FC236}">
                <a16:creationId xmlns:a16="http://schemas.microsoft.com/office/drawing/2014/main" id="{5974AB7F-3E96-4383-AC47-ABAED555BB9A}"/>
              </a:ext>
            </a:extLst>
          </p:cNvPr>
          <p:cNvSpPr/>
          <p:nvPr/>
        </p:nvSpPr>
        <p:spPr>
          <a:xfrm>
            <a:off x="7525406" y="3510455"/>
            <a:ext cx="199696" cy="2522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0D86D7C-A2C9-4F79-A27B-B3E5EEF8930D}"/>
              </a:ext>
            </a:extLst>
          </p:cNvPr>
          <p:cNvSpPr/>
          <p:nvPr/>
        </p:nvSpPr>
        <p:spPr>
          <a:xfrm>
            <a:off x="10431517" y="3548216"/>
            <a:ext cx="1455682" cy="18646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17593CF1-7268-4BB8-8F1F-8588FA0E489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00447" y="111482"/>
            <a:ext cx="1699371" cy="3021895"/>
          </a:xfrm>
          <a:prstGeom prst="rect">
            <a:avLst/>
          </a:prstGeom>
        </p:spPr>
      </p:pic>
      <p:sp>
        <p:nvSpPr>
          <p:cNvPr id="9" name="TextBox 8">
            <a:extLst>
              <a:ext uri="{FF2B5EF4-FFF2-40B4-BE49-F238E27FC236}">
                <a16:creationId xmlns:a16="http://schemas.microsoft.com/office/drawing/2014/main" id="{9E48C3E2-F90E-42E9-909E-79FB0BC08E74}"/>
              </a:ext>
            </a:extLst>
          </p:cNvPr>
          <p:cNvSpPr txBox="1"/>
          <p:nvPr/>
        </p:nvSpPr>
        <p:spPr>
          <a:xfrm>
            <a:off x="7291901" y="6409309"/>
            <a:ext cx="4460452" cy="369332"/>
          </a:xfrm>
          <a:prstGeom prst="rect">
            <a:avLst/>
          </a:prstGeom>
          <a:noFill/>
        </p:spPr>
        <p:txBody>
          <a:bodyPr wrap="none" rtlCol="0">
            <a:spAutoFit/>
          </a:bodyPr>
          <a:lstStyle/>
          <a:p>
            <a:r>
              <a:rPr lang="en-US" dirty="0"/>
              <a:t>Edmondson and Litt (</a:t>
            </a:r>
            <a:r>
              <a:rPr lang="en-US" dirty="0" err="1"/>
              <a:t>Limnol</a:t>
            </a:r>
            <a:r>
              <a:rPr lang="en-US" dirty="0"/>
              <a:t>. </a:t>
            </a:r>
            <a:r>
              <a:rPr lang="en-US" dirty="0" err="1"/>
              <a:t>Oceanogr</a:t>
            </a:r>
            <a:r>
              <a:rPr lang="en-US" dirty="0"/>
              <a:t>. 1982)</a:t>
            </a:r>
          </a:p>
        </p:txBody>
      </p:sp>
      <p:sp>
        <p:nvSpPr>
          <p:cNvPr id="11" name="TextBox 10">
            <a:extLst>
              <a:ext uri="{FF2B5EF4-FFF2-40B4-BE49-F238E27FC236}">
                <a16:creationId xmlns:a16="http://schemas.microsoft.com/office/drawing/2014/main" id="{42D85BEB-21BD-4673-9BF6-4D0E08BC5905}"/>
              </a:ext>
            </a:extLst>
          </p:cNvPr>
          <p:cNvSpPr txBox="1"/>
          <p:nvPr/>
        </p:nvSpPr>
        <p:spPr>
          <a:xfrm>
            <a:off x="7938463" y="2458055"/>
            <a:ext cx="601447" cy="338554"/>
          </a:xfrm>
          <a:prstGeom prst="rect">
            <a:avLst/>
          </a:prstGeom>
          <a:noFill/>
        </p:spPr>
        <p:txBody>
          <a:bodyPr wrap="none" rtlCol="0">
            <a:spAutoFit/>
          </a:bodyPr>
          <a:lstStyle/>
          <a:p>
            <a:r>
              <a:rPr lang="en-US" sz="1600" dirty="0"/>
              <a:t>0852</a:t>
            </a:r>
          </a:p>
        </p:txBody>
      </p:sp>
      <p:sp>
        <p:nvSpPr>
          <p:cNvPr id="3" name="TextBox 2">
            <a:extLst>
              <a:ext uri="{FF2B5EF4-FFF2-40B4-BE49-F238E27FC236}">
                <a16:creationId xmlns:a16="http://schemas.microsoft.com/office/drawing/2014/main" id="{AD19A557-3AD5-4638-879B-C14EF825E561}"/>
              </a:ext>
            </a:extLst>
          </p:cNvPr>
          <p:cNvSpPr txBox="1"/>
          <p:nvPr/>
        </p:nvSpPr>
        <p:spPr>
          <a:xfrm>
            <a:off x="439647" y="6181299"/>
            <a:ext cx="6508898" cy="369332"/>
          </a:xfrm>
          <a:prstGeom prst="rect">
            <a:avLst/>
          </a:prstGeom>
          <a:noFill/>
        </p:spPr>
        <p:txBody>
          <a:bodyPr wrap="none" rtlCol="0">
            <a:spAutoFit/>
          </a:bodyPr>
          <a:lstStyle/>
          <a:p>
            <a:r>
              <a:rPr lang="en-US" i="1" dirty="0"/>
              <a:t>UW – University of Washington TP data courtesy of Daniel Schindler</a:t>
            </a:r>
          </a:p>
        </p:txBody>
      </p:sp>
    </p:spTree>
    <p:extLst>
      <p:ext uri="{BB962C8B-B14F-4D97-AF65-F5344CB8AC3E}">
        <p14:creationId xmlns:p14="http://schemas.microsoft.com/office/powerpoint/2010/main" val="1030984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90465-D3C7-4766-8DC2-AD7D7672C497}"/>
              </a:ext>
            </a:extLst>
          </p:cNvPr>
          <p:cNvSpPr>
            <a:spLocks noGrp="1"/>
          </p:cNvSpPr>
          <p:nvPr>
            <p:ph type="title"/>
          </p:nvPr>
        </p:nvSpPr>
        <p:spPr>
          <a:xfrm>
            <a:off x="0" y="0"/>
            <a:ext cx="10515600" cy="1325563"/>
          </a:xfrm>
        </p:spPr>
        <p:txBody>
          <a:bodyPr/>
          <a:lstStyle/>
          <a:p>
            <a:r>
              <a:rPr lang="en-US" dirty="0"/>
              <a:t> Results consistent with previous coring work</a:t>
            </a:r>
          </a:p>
        </p:txBody>
      </p:sp>
      <p:pic>
        <p:nvPicPr>
          <p:cNvPr id="3" name="Picture 2">
            <a:extLst>
              <a:ext uri="{FF2B5EF4-FFF2-40B4-BE49-F238E27FC236}">
                <a16:creationId xmlns:a16="http://schemas.microsoft.com/office/drawing/2014/main" id="{19117FF6-4F2D-420B-ADC6-B7F1D4A9B0C4}"/>
              </a:ext>
            </a:extLst>
          </p:cNvPr>
          <p:cNvPicPr>
            <a:picLocks noChangeAspect="1"/>
          </p:cNvPicPr>
          <p:nvPr/>
        </p:nvPicPr>
        <p:blipFill>
          <a:blip r:embed="rId3"/>
          <a:stretch>
            <a:fillRect/>
          </a:stretch>
        </p:blipFill>
        <p:spPr>
          <a:xfrm>
            <a:off x="495873" y="1019503"/>
            <a:ext cx="9220237" cy="5838497"/>
          </a:xfrm>
          <a:prstGeom prst="rect">
            <a:avLst/>
          </a:prstGeom>
        </p:spPr>
      </p:pic>
      <p:pic>
        <p:nvPicPr>
          <p:cNvPr id="4" name="Picture 3" descr="A picture containing person, outdoor&#10;&#10;Description automatically generated">
            <a:extLst>
              <a:ext uri="{FF2B5EF4-FFF2-40B4-BE49-F238E27FC236}">
                <a16:creationId xmlns:a16="http://schemas.microsoft.com/office/drawing/2014/main" id="{48DA81D8-2A00-47F7-AAAC-252622254B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9456" y="1114097"/>
            <a:ext cx="2647950" cy="1985963"/>
          </a:xfrm>
          <a:prstGeom prst="rect">
            <a:avLst/>
          </a:prstGeom>
        </p:spPr>
      </p:pic>
    </p:spTree>
    <p:extLst>
      <p:ext uri="{BB962C8B-B14F-4D97-AF65-F5344CB8AC3E}">
        <p14:creationId xmlns:p14="http://schemas.microsoft.com/office/powerpoint/2010/main" val="40272956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BC951-CB7B-47DA-8841-0A92F77F2BF9}"/>
              </a:ext>
            </a:extLst>
          </p:cNvPr>
          <p:cNvSpPr>
            <a:spLocks noGrp="1"/>
          </p:cNvSpPr>
          <p:nvPr>
            <p:ph type="title"/>
          </p:nvPr>
        </p:nvSpPr>
        <p:spPr>
          <a:xfrm>
            <a:off x="0" y="0"/>
            <a:ext cx="10515600" cy="1325563"/>
          </a:xfrm>
        </p:spPr>
        <p:txBody>
          <a:bodyPr/>
          <a:lstStyle/>
          <a:p>
            <a:r>
              <a:rPr lang="en-US" dirty="0"/>
              <a:t> Sediment Mass Accumulation Rate</a:t>
            </a:r>
          </a:p>
        </p:txBody>
      </p:sp>
      <p:pic>
        <p:nvPicPr>
          <p:cNvPr id="3" name="Picture 2">
            <a:extLst>
              <a:ext uri="{FF2B5EF4-FFF2-40B4-BE49-F238E27FC236}">
                <a16:creationId xmlns:a16="http://schemas.microsoft.com/office/drawing/2014/main" id="{057AE562-6C76-444C-A87E-E39C1F55670C}"/>
              </a:ext>
            </a:extLst>
          </p:cNvPr>
          <p:cNvPicPr>
            <a:picLocks noChangeAspect="1"/>
          </p:cNvPicPr>
          <p:nvPr/>
        </p:nvPicPr>
        <p:blipFill>
          <a:blip r:embed="rId3"/>
          <a:stretch>
            <a:fillRect/>
          </a:stretch>
        </p:blipFill>
        <p:spPr>
          <a:xfrm>
            <a:off x="1085679" y="1061546"/>
            <a:ext cx="8631001" cy="5465379"/>
          </a:xfrm>
          <a:prstGeom prst="rect">
            <a:avLst/>
          </a:prstGeom>
        </p:spPr>
      </p:pic>
      <p:pic>
        <p:nvPicPr>
          <p:cNvPr id="4" name="Picture 3" descr="A picture containing ground&#10;&#10;Description automatically generated">
            <a:extLst>
              <a:ext uri="{FF2B5EF4-FFF2-40B4-BE49-F238E27FC236}">
                <a16:creationId xmlns:a16="http://schemas.microsoft.com/office/drawing/2014/main" id="{FA6413CA-0991-4C88-8581-52D7E84AB6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36050" y="67496"/>
            <a:ext cx="2959100" cy="2219325"/>
          </a:xfrm>
          <a:prstGeom prst="rect">
            <a:avLst/>
          </a:prstGeom>
        </p:spPr>
      </p:pic>
    </p:spTree>
    <p:extLst>
      <p:ext uri="{BB962C8B-B14F-4D97-AF65-F5344CB8AC3E}">
        <p14:creationId xmlns:p14="http://schemas.microsoft.com/office/powerpoint/2010/main" val="13412580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C478D4D-0541-4E84-9A64-9EA23E860920}"/>
              </a:ext>
            </a:extLst>
          </p:cNvPr>
          <p:cNvPicPr>
            <a:picLocks noChangeAspect="1"/>
          </p:cNvPicPr>
          <p:nvPr/>
        </p:nvPicPr>
        <p:blipFill>
          <a:blip r:embed="rId3"/>
          <a:stretch>
            <a:fillRect/>
          </a:stretch>
        </p:blipFill>
        <p:spPr>
          <a:xfrm>
            <a:off x="767256" y="1038142"/>
            <a:ext cx="8755116" cy="5559872"/>
          </a:xfrm>
          <a:prstGeom prst="rect">
            <a:avLst/>
          </a:prstGeom>
        </p:spPr>
      </p:pic>
      <p:sp>
        <p:nvSpPr>
          <p:cNvPr id="2" name="Title 1">
            <a:extLst>
              <a:ext uri="{FF2B5EF4-FFF2-40B4-BE49-F238E27FC236}">
                <a16:creationId xmlns:a16="http://schemas.microsoft.com/office/drawing/2014/main" id="{8E3B19C7-600F-4136-A4DC-6BE8D9C81D96}"/>
              </a:ext>
            </a:extLst>
          </p:cNvPr>
          <p:cNvSpPr>
            <a:spLocks noGrp="1"/>
          </p:cNvSpPr>
          <p:nvPr>
            <p:ph type="title"/>
          </p:nvPr>
        </p:nvSpPr>
        <p:spPr>
          <a:xfrm>
            <a:off x="0" y="0"/>
            <a:ext cx="12192000" cy="1325563"/>
          </a:xfrm>
        </p:spPr>
        <p:txBody>
          <a:bodyPr/>
          <a:lstStyle/>
          <a:p>
            <a:r>
              <a:rPr lang="en-US" dirty="0"/>
              <a:t>Pigments tracked eutrophication and recovery period</a:t>
            </a:r>
          </a:p>
        </p:txBody>
      </p:sp>
      <p:pic>
        <p:nvPicPr>
          <p:cNvPr id="7" name="Picture 6">
            <a:extLst>
              <a:ext uri="{FF2B5EF4-FFF2-40B4-BE49-F238E27FC236}">
                <a16:creationId xmlns:a16="http://schemas.microsoft.com/office/drawing/2014/main" id="{BD890923-083B-485F-B157-55073A173F0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9828080" y="1476820"/>
            <a:ext cx="2483864" cy="1823561"/>
          </a:xfrm>
          <a:prstGeom prst="rect">
            <a:avLst/>
          </a:prstGeom>
          <a:ln>
            <a:solidFill>
              <a:schemeClr val="tx1"/>
            </a:solidFill>
          </a:ln>
        </p:spPr>
      </p:pic>
      <p:sp>
        <p:nvSpPr>
          <p:cNvPr id="3" name="TextBox 2">
            <a:extLst>
              <a:ext uri="{FF2B5EF4-FFF2-40B4-BE49-F238E27FC236}">
                <a16:creationId xmlns:a16="http://schemas.microsoft.com/office/drawing/2014/main" id="{70F1FAAC-65EC-43EF-AB16-5B5074735535}"/>
              </a:ext>
            </a:extLst>
          </p:cNvPr>
          <p:cNvSpPr txBox="1"/>
          <p:nvPr/>
        </p:nvSpPr>
        <p:spPr>
          <a:xfrm>
            <a:off x="9295281" y="2363705"/>
            <a:ext cx="705642" cy="369332"/>
          </a:xfrm>
          <a:prstGeom prst="rect">
            <a:avLst/>
          </a:prstGeom>
          <a:noFill/>
        </p:spPr>
        <p:txBody>
          <a:bodyPr wrap="none" rtlCol="0">
            <a:spAutoFit/>
          </a:bodyPr>
          <a:lstStyle/>
          <a:p>
            <a:r>
              <a:rPr lang="en-US" b="1" dirty="0">
                <a:solidFill>
                  <a:schemeClr val="accent1"/>
                </a:solidFill>
              </a:rPr>
              <a:t> 1975</a:t>
            </a:r>
          </a:p>
        </p:txBody>
      </p:sp>
      <p:sp>
        <p:nvSpPr>
          <p:cNvPr id="8" name="TextBox 7">
            <a:extLst>
              <a:ext uri="{FF2B5EF4-FFF2-40B4-BE49-F238E27FC236}">
                <a16:creationId xmlns:a16="http://schemas.microsoft.com/office/drawing/2014/main" id="{BA679C1C-988A-4838-9706-A658B313A27A}"/>
              </a:ext>
            </a:extLst>
          </p:cNvPr>
          <p:cNvSpPr txBox="1"/>
          <p:nvPr/>
        </p:nvSpPr>
        <p:spPr>
          <a:xfrm>
            <a:off x="9295280" y="2978561"/>
            <a:ext cx="705642" cy="369332"/>
          </a:xfrm>
          <a:prstGeom prst="rect">
            <a:avLst/>
          </a:prstGeom>
          <a:noFill/>
        </p:spPr>
        <p:txBody>
          <a:bodyPr wrap="none" rtlCol="0">
            <a:spAutoFit/>
          </a:bodyPr>
          <a:lstStyle/>
          <a:p>
            <a:r>
              <a:rPr lang="en-US" b="1" dirty="0">
                <a:solidFill>
                  <a:schemeClr val="accent1"/>
                </a:solidFill>
              </a:rPr>
              <a:t> 1951</a:t>
            </a:r>
          </a:p>
        </p:txBody>
      </p:sp>
      <p:cxnSp>
        <p:nvCxnSpPr>
          <p:cNvPr id="10" name="Straight Connector 9">
            <a:extLst>
              <a:ext uri="{FF2B5EF4-FFF2-40B4-BE49-F238E27FC236}">
                <a16:creationId xmlns:a16="http://schemas.microsoft.com/office/drawing/2014/main" id="{8EAADC5A-4610-40B8-B24A-942558DBC8B5}"/>
              </a:ext>
            </a:extLst>
          </p:cNvPr>
          <p:cNvCxnSpPr/>
          <p:nvPr/>
        </p:nvCxnSpPr>
        <p:spPr>
          <a:xfrm>
            <a:off x="1082566" y="2527351"/>
            <a:ext cx="8212714"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1F7124A-20FF-45BF-886C-F2BD12CF1F9C}"/>
              </a:ext>
            </a:extLst>
          </p:cNvPr>
          <p:cNvCxnSpPr/>
          <p:nvPr/>
        </p:nvCxnSpPr>
        <p:spPr>
          <a:xfrm>
            <a:off x="1082566" y="3183861"/>
            <a:ext cx="8212714"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2994CF33-D1E2-4F95-96E2-96581D1FA1C8}"/>
              </a:ext>
            </a:extLst>
          </p:cNvPr>
          <p:cNvSpPr txBox="1"/>
          <p:nvPr/>
        </p:nvSpPr>
        <p:spPr>
          <a:xfrm>
            <a:off x="3415862" y="6372270"/>
            <a:ext cx="4382866" cy="369332"/>
          </a:xfrm>
          <a:prstGeom prst="rect">
            <a:avLst/>
          </a:prstGeom>
          <a:solidFill>
            <a:schemeClr val="bg1"/>
          </a:solidFill>
        </p:spPr>
        <p:txBody>
          <a:bodyPr wrap="none" rtlCol="0">
            <a:spAutoFit/>
          </a:bodyPr>
          <a:lstStyle/>
          <a:p>
            <a:r>
              <a:rPr lang="en-US" dirty="0"/>
              <a:t>Pigment concentration (µg/g organic matter)</a:t>
            </a:r>
          </a:p>
        </p:txBody>
      </p:sp>
      <p:sp>
        <p:nvSpPr>
          <p:cNvPr id="15" name="TextBox 14">
            <a:extLst>
              <a:ext uri="{FF2B5EF4-FFF2-40B4-BE49-F238E27FC236}">
                <a16:creationId xmlns:a16="http://schemas.microsoft.com/office/drawing/2014/main" id="{2C0B8B8D-872A-449A-B3E7-FFA5987928B8}"/>
              </a:ext>
            </a:extLst>
          </p:cNvPr>
          <p:cNvSpPr txBox="1"/>
          <p:nvPr/>
        </p:nvSpPr>
        <p:spPr>
          <a:xfrm>
            <a:off x="5528441" y="4153562"/>
            <a:ext cx="1792029" cy="369332"/>
          </a:xfrm>
          <a:prstGeom prst="rect">
            <a:avLst/>
          </a:prstGeom>
          <a:noFill/>
        </p:spPr>
        <p:txBody>
          <a:bodyPr wrap="none" rtlCol="0">
            <a:spAutoFit/>
            <a:scene3d>
              <a:camera prst="orthographicFront">
                <a:rot lat="0" lon="0" rev="5400000"/>
              </a:camera>
              <a:lightRig rig="threePt" dir="t"/>
            </a:scene3d>
          </a:bodyPr>
          <a:lstStyle/>
          <a:p>
            <a:r>
              <a:rPr lang="en-US" dirty="0">
                <a:solidFill>
                  <a:srgbClr val="0070C0"/>
                </a:solidFill>
              </a:rPr>
              <a:t>Myxoxanthophyll</a:t>
            </a:r>
          </a:p>
        </p:txBody>
      </p:sp>
      <p:sp>
        <p:nvSpPr>
          <p:cNvPr id="16" name="TextBox 15">
            <a:extLst>
              <a:ext uri="{FF2B5EF4-FFF2-40B4-BE49-F238E27FC236}">
                <a16:creationId xmlns:a16="http://schemas.microsoft.com/office/drawing/2014/main" id="{6AFE5C60-EF40-404F-B881-72D561F6F6AD}"/>
              </a:ext>
            </a:extLst>
          </p:cNvPr>
          <p:cNvSpPr txBox="1"/>
          <p:nvPr/>
        </p:nvSpPr>
        <p:spPr>
          <a:xfrm>
            <a:off x="7176359" y="4151995"/>
            <a:ext cx="1927835" cy="369332"/>
          </a:xfrm>
          <a:prstGeom prst="rect">
            <a:avLst/>
          </a:prstGeom>
          <a:noFill/>
        </p:spPr>
        <p:txBody>
          <a:bodyPr wrap="none" rtlCol="0">
            <a:spAutoFit/>
            <a:scene3d>
              <a:camera prst="orthographicFront">
                <a:rot lat="0" lon="0" rev="5400000"/>
              </a:camera>
              <a:lightRig rig="threePt" dir="t"/>
            </a:scene3d>
          </a:bodyPr>
          <a:lstStyle/>
          <a:p>
            <a:r>
              <a:rPr lang="en-US" dirty="0">
                <a:solidFill>
                  <a:srgbClr val="0070C0"/>
                </a:solidFill>
              </a:rPr>
              <a:t>Total Chlorophyll </a:t>
            </a:r>
            <a:r>
              <a:rPr lang="en-US" i="1" dirty="0">
                <a:solidFill>
                  <a:srgbClr val="0070C0"/>
                </a:solidFill>
              </a:rPr>
              <a:t>a</a:t>
            </a:r>
          </a:p>
        </p:txBody>
      </p:sp>
      <p:sp>
        <p:nvSpPr>
          <p:cNvPr id="17" name="TextBox 16">
            <a:extLst>
              <a:ext uri="{FF2B5EF4-FFF2-40B4-BE49-F238E27FC236}">
                <a16:creationId xmlns:a16="http://schemas.microsoft.com/office/drawing/2014/main" id="{1EFCC7C6-6C7A-4893-953C-27DDB36781E4}"/>
              </a:ext>
            </a:extLst>
          </p:cNvPr>
          <p:cNvSpPr txBox="1"/>
          <p:nvPr/>
        </p:nvSpPr>
        <p:spPr>
          <a:xfrm>
            <a:off x="4425330" y="4096289"/>
            <a:ext cx="768865" cy="369332"/>
          </a:xfrm>
          <a:prstGeom prst="rect">
            <a:avLst/>
          </a:prstGeom>
          <a:noFill/>
        </p:spPr>
        <p:txBody>
          <a:bodyPr wrap="none" rtlCol="0">
            <a:spAutoFit/>
            <a:scene3d>
              <a:camera prst="orthographicFront">
                <a:rot lat="0" lon="0" rev="5400000"/>
              </a:camera>
              <a:lightRig rig="threePt" dir="t"/>
            </a:scene3d>
          </a:bodyPr>
          <a:lstStyle/>
          <a:p>
            <a:r>
              <a:rPr lang="en-US" dirty="0">
                <a:solidFill>
                  <a:srgbClr val="0070C0"/>
                </a:solidFill>
              </a:rPr>
              <a:t>Lutein</a:t>
            </a:r>
            <a:endParaRPr lang="en-US" i="1" dirty="0">
              <a:solidFill>
                <a:srgbClr val="0070C0"/>
              </a:solidFill>
            </a:endParaRPr>
          </a:p>
        </p:txBody>
      </p:sp>
      <p:sp>
        <p:nvSpPr>
          <p:cNvPr id="18" name="TextBox 17">
            <a:extLst>
              <a:ext uri="{FF2B5EF4-FFF2-40B4-BE49-F238E27FC236}">
                <a16:creationId xmlns:a16="http://schemas.microsoft.com/office/drawing/2014/main" id="{5F5789E9-3E2C-4153-BD0E-F28CEA402627}"/>
              </a:ext>
            </a:extLst>
          </p:cNvPr>
          <p:cNvSpPr txBox="1"/>
          <p:nvPr/>
        </p:nvSpPr>
        <p:spPr>
          <a:xfrm>
            <a:off x="983537" y="3932401"/>
            <a:ext cx="1239891" cy="369332"/>
          </a:xfrm>
          <a:prstGeom prst="rect">
            <a:avLst/>
          </a:prstGeom>
          <a:noFill/>
        </p:spPr>
        <p:txBody>
          <a:bodyPr wrap="none" rtlCol="0">
            <a:spAutoFit/>
            <a:scene3d>
              <a:camera prst="orthographicFront">
                <a:rot lat="0" lon="0" rev="5400000"/>
              </a:camera>
              <a:lightRig rig="threePt" dir="t"/>
            </a:scene3d>
          </a:bodyPr>
          <a:lstStyle/>
          <a:p>
            <a:r>
              <a:rPr lang="en-US" dirty="0">
                <a:solidFill>
                  <a:srgbClr val="0070C0"/>
                </a:solidFill>
              </a:rPr>
              <a:t>Alloxanthin</a:t>
            </a:r>
            <a:endParaRPr lang="en-US" i="1" dirty="0">
              <a:solidFill>
                <a:srgbClr val="0070C0"/>
              </a:solidFill>
            </a:endParaRPr>
          </a:p>
        </p:txBody>
      </p:sp>
      <p:sp>
        <p:nvSpPr>
          <p:cNvPr id="19" name="TextBox 18">
            <a:extLst>
              <a:ext uri="{FF2B5EF4-FFF2-40B4-BE49-F238E27FC236}">
                <a16:creationId xmlns:a16="http://schemas.microsoft.com/office/drawing/2014/main" id="{CE2DE465-03D6-4397-9642-14F0FE1C3CE6}"/>
              </a:ext>
            </a:extLst>
          </p:cNvPr>
          <p:cNvSpPr txBox="1"/>
          <p:nvPr/>
        </p:nvSpPr>
        <p:spPr>
          <a:xfrm>
            <a:off x="3317251" y="4049762"/>
            <a:ext cx="1379801" cy="369332"/>
          </a:xfrm>
          <a:prstGeom prst="rect">
            <a:avLst/>
          </a:prstGeom>
          <a:noFill/>
        </p:spPr>
        <p:txBody>
          <a:bodyPr wrap="none" rtlCol="0">
            <a:spAutoFit/>
            <a:scene3d>
              <a:camera prst="orthographicFront">
                <a:rot lat="0" lon="0" rev="5400000"/>
              </a:camera>
              <a:lightRig rig="threePt" dir="t"/>
            </a:scene3d>
          </a:bodyPr>
          <a:lstStyle/>
          <a:p>
            <a:r>
              <a:rPr lang="en-US" dirty="0">
                <a:solidFill>
                  <a:srgbClr val="0070C0"/>
                </a:solidFill>
              </a:rPr>
              <a:t>Diatoxanthin</a:t>
            </a:r>
            <a:endParaRPr lang="en-US" i="1" dirty="0">
              <a:solidFill>
                <a:srgbClr val="0070C0"/>
              </a:solidFill>
            </a:endParaRPr>
          </a:p>
        </p:txBody>
      </p:sp>
      <p:sp>
        <p:nvSpPr>
          <p:cNvPr id="20" name="TextBox 19">
            <a:extLst>
              <a:ext uri="{FF2B5EF4-FFF2-40B4-BE49-F238E27FC236}">
                <a16:creationId xmlns:a16="http://schemas.microsoft.com/office/drawing/2014/main" id="{7E00B7DE-85BE-4106-9F56-412C8E90F421}"/>
              </a:ext>
            </a:extLst>
          </p:cNvPr>
          <p:cNvSpPr txBox="1"/>
          <p:nvPr/>
        </p:nvSpPr>
        <p:spPr>
          <a:xfrm>
            <a:off x="9201929" y="5450526"/>
            <a:ext cx="2779864" cy="369332"/>
          </a:xfrm>
          <a:prstGeom prst="rect">
            <a:avLst/>
          </a:prstGeom>
          <a:noFill/>
        </p:spPr>
        <p:txBody>
          <a:bodyPr wrap="none" rtlCol="0">
            <a:spAutoFit/>
          </a:bodyPr>
          <a:lstStyle/>
          <a:p>
            <a:r>
              <a:rPr lang="en-US" dirty="0">
                <a:solidFill>
                  <a:srgbClr val="0070C0"/>
                </a:solidFill>
              </a:rPr>
              <a:t>Constrained cluster analysis</a:t>
            </a:r>
          </a:p>
        </p:txBody>
      </p:sp>
    </p:spTree>
    <p:extLst>
      <p:ext uri="{BB962C8B-B14F-4D97-AF65-F5344CB8AC3E}">
        <p14:creationId xmlns:p14="http://schemas.microsoft.com/office/powerpoint/2010/main" val="4115897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38F0E6-5C53-4E65-BD81-F2A653F9257D}"/>
              </a:ext>
            </a:extLst>
          </p:cNvPr>
          <p:cNvPicPr>
            <a:picLocks noChangeAspect="1"/>
          </p:cNvPicPr>
          <p:nvPr/>
        </p:nvPicPr>
        <p:blipFill>
          <a:blip r:embed="rId3"/>
          <a:stretch>
            <a:fillRect/>
          </a:stretch>
        </p:blipFill>
        <p:spPr>
          <a:xfrm>
            <a:off x="685800" y="0"/>
            <a:ext cx="10796631" cy="6858000"/>
          </a:xfrm>
          <a:prstGeom prst="rect">
            <a:avLst/>
          </a:prstGeom>
        </p:spPr>
      </p:pic>
      <p:sp>
        <p:nvSpPr>
          <p:cNvPr id="2" name="TextBox 1">
            <a:extLst>
              <a:ext uri="{FF2B5EF4-FFF2-40B4-BE49-F238E27FC236}">
                <a16:creationId xmlns:a16="http://schemas.microsoft.com/office/drawing/2014/main" id="{3D446912-3ED9-4CC7-BD1E-920C1144671B}"/>
              </a:ext>
            </a:extLst>
          </p:cNvPr>
          <p:cNvSpPr txBox="1"/>
          <p:nvPr/>
        </p:nvSpPr>
        <p:spPr>
          <a:xfrm>
            <a:off x="1597573" y="2953407"/>
            <a:ext cx="959365" cy="369332"/>
          </a:xfrm>
          <a:prstGeom prst="rect">
            <a:avLst/>
          </a:prstGeom>
          <a:noFill/>
        </p:spPr>
        <p:txBody>
          <a:bodyPr wrap="none" rtlCol="0">
            <a:spAutoFit/>
          </a:bodyPr>
          <a:lstStyle/>
          <a:p>
            <a:r>
              <a:rPr lang="en-US" dirty="0">
                <a:solidFill>
                  <a:srgbClr val="0070C0"/>
                </a:solidFill>
              </a:rPr>
              <a:t>Diatoms</a:t>
            </a:r>
          </a:p>
        </p:txBody>
      </p:sp>
      <p:sp>
        <p:nvSpPr>
          <p:cNvPr id="4" name="TextBox 3">
            <a:extLst>
              <a:ext uri="{FF2B5EF4-FFF2-40B4-BE49-F238E27FC236}">
                <a16:creationId xmlns:a16="http://schemas.microsoft.com/office/drawing/2014/main" id="{2144FFC0-FEB9-4227-88AE-54C14C0441AD}"/>
              </a:ext>
            </a:extLst>
          </p:cNvPr>
          <p:cNvSpPr txBox="1"/>
          <p:nvPr/>
        </p:nvSpPr>
        <p:spPr>
          <a:xfrm>
            <a:off x="1597572" y="3894083"/>
            <a:ext cx="850105" cy="369332"/>
          </a:xfrm>
          <a:prstGeom prst="rect">
            <a:avLst/>
          </a:prstGeom>
          <a:noFill/>
        </p:spPr>
        <p:txBody>
          <a:bodyPr wrap="none" rtlCol="0">
            <a:spAutoFit/>
          </a:bodyPr>
          <a:lstStyle/>
          <a:p>
            <a:r>
              <a:rPr lang="en-US" dirty="0">
                <a:solidFill>
                  <a:srgbClr val="0070C0"/>
                </a:solidFill>
              </a:rPr>
              <a:t>Greens</a:t>
            </a:r>
          </a:p>
        </p:txBody>
      </p:sp>
      <p:sp>
        <p:nvSpPr>
          <p:cNvPr id="5" name="TextBox 4">
            <a:extLst>
              <a:ext uri="{FF2B5EF4-FFF2-40B4-BE49-F238E27FC236}">
                <a16:creationId xmlns:a16="http://schemas.microsoft.com/office/drawing/2014/main" id="{81DF26E9-069F-4665-B260-93BD8731DACB}"/>
              </a:ext>
            </a:extLst>
          </p:cNvPr>
          <p:cNvSpPr txBox="1"/>
          <p:nvPr/>
        </p:nvSpPr>
        <p:spPr>
          <a:xfrm>
            <a:off x="1597573" y="4834759"/>
            <a:ext cx="1298945" cy="369332"/>
          </a:xfrm>
          <a:prstGeom prst="rect">
            <a:avLst/>
          </a:prstGeom>
          <a:noFill/>
        </p:spPr>
        <p:txBody>
          <a:bodyPr wrap="none" rtlCol="0">
            <a:spAutoFit/>
          </a:bodyPr>
          <a:lstStyle/>
          <a:p>
            <a:r>
              <a:rPr lang="en-US" dirty="0">
                <a:solidFill>
                  <a:srgbClr val="0070C0"/>
                </a:solidFill>
              </a:rPr>
              <a:t>Blue-greens</a:t>
            </a:r>
          </a:p>
        </p:txBody>
      </p:sp>
      <p:sp>
        <p:nvSpPr>
          <p:cNvPr id="6" name="TextBox 5">
            <a:extLst>
              <a:ext uri="{FF2B5EF4-FFF2-40B4-BE49-F238E27FC236}">
                <a16:creationId xmlns:a16="http://schemas.microsoft.com/office/drawing/2014/main" id="{C61E4B83-4171-42D7-8C94-4BB6BF0BAF93}"/>
              </a:ext>
            </a:extLst>
          </p:cNvPr>
          <p:cNvSpPr txBox="1"/>
          <p:nvPr/>
        </p:nvSpPr>
        <p:spPr>
          <a:xfrm>
            <a:off x="1591701" y="5703753"/>
            <a:ext cx="1182953" cy="369332"/>
          </a:xfrm>
          <a:prstGeom prst="rect">
            <a:avLst/>
          </a:prstGeom>
          <a:noFill/>
        </p:spPr>
        <p:txBody>
          <a:bodyPr wrap="none" rtlCol="0">
            <a:spAutoFit/>
          </a:bodyPr>
          <a:lstStyle/>
          <a:p>
            <a:r>
              <a:rPr lang="en-US" dirty="0">
                <a:solidFill>
                  <a:srgbClr val="0070C0"/>
                </a:solidFill>
              </a:rPr>
              <a:t>Total algae</a:t>
            </a:r>
          </a:p>
        </p:txBody>
      </p:sp>
    </p:spTree>
    <p:extLst>
      <p:ext uri="{BB962C8B-B14F-4D97-AF65-F5344CB8AC3E}">
        <p14:creationId xmlns:p14="http://schemas.microsoft.com/office/powerpoint/2010/main" val="21401393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45BD939-2B99-4AB4-9301-CE42E6C7714A}"/>
              </a:ext>
            </a:extLst>
          </p:cNvPr>
          <p:cNvPicPr>
            <a:picLocks noChangeAspect="1"/>
          </p:cNvPicPr>
          <p:nvPr/>
        </p:nvPicPr>
        <p:blipFill>
          <a:blip r:embed="rId3"/>
          <a:stretch>
            <a:fillRect/>
          </a:stretch>
        </p:blipFill>
        <p:spPr>
          <a:xfrm>
            <a:off x="685800" y="0"/>
            <a:ext cx="10796631" cy="6858000"/>
          </a:xfrm>
          <a:prstGeom prst="rect">
            <a:avLst/>
          </a:prstGeom>
        </p:spPr>
      </p:pic>
    </p:spTree>
    <p:extLst>
      <p:ext uri="{BB962C8B-B14F-4D97-AF65-F5344CB8AC3E}">
        <p14:creationId xmlns:p14="http://schemas.microsoft.com/office/powerpoint/2010/main" val="4052403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90811BB-F895-4E66-9085-BF1780B92EAB}"/>
              </a:ext>
            </a:extLst>
          </p:cNvPr>
          <p:cNvPicPr>
            <a:picLocks noChangeAspect="1"/>
          </p:cNvPicPr>
          <p:nvPr/>
        </p:nvPicPr>
        <p:blipFill>
          <a:blip r:embed="rId3"/>
          <a:stretch>
            <a:fillRect/>
          </a:stretch>
        </p:blipFill>
        <p:spPr>
          <a:xfrm>
            <a:off x="685800" y="0"/>
            <a:ext cx="10796631" cy="6858000"/>
          </a:xfrm>
          <a:prstGeom prst="rect">
            <a:avLst/>
          </a:prstGeom>
        </p:spPr>
      </p:pic>
    </p:spTree>
    <p:extLst>
      <p:ext uri="{BB962C8B-B14F-4D97-AF65-F5344CB8AC3E}">
        <p14:creationId xmlns:p14="http://schemas.microsoft.com/office/powerpoint/2010/main" val="823986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2C60C-460B-49EB-9F10-D16098CC5550}"/>
              </a:ext>
            </a:extLst>
          </p:cNvPr>
          <p:cNvSpPr>
            <a:spLocks noGrp="1"/>
          </p:cNvSpPr>
          <p:nvPr>
            <p:ph type="title"/>
          </p:nvPr>
        </p:nvSpPr>
        <p:spPr/>
        <p:txBody>
          <a:bodyPr/>
          <a:lstStyle/>
          <a:p>
            <a:r>
              <a:rPr lang="en-US" dirty="0"/>
              <a:t>Answer?</a:t>
            </a:r>
          </a:p>
        </p:txBody>
      </p:sp>
      <p:pic>
        <p:nvPicPr>
          <p:cNvPr id="11" name="Picture 10" descr="A picture containing indoor, cluttered&#10;&#10;Description automatically generated">
            <a:extLst>
              <a:ext uri="{FF2B5EF4-FFF2-40B4-BE49-F238E27FC236}">
                <a16:creationId xmlns:a16="http://schemas.microsoft.com/office/drawing/2014/main" id="{AEC36DAE-B3E8-4D02-AF4E-E187BA4689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7490372" y="933559"/>
            <a:ext cx="5157076" cy="3867807"/>
          </a:xfrm>
          <a:prstGeom prst="rect">
            <a:avLst/>
          </a:prstGeom>
        </p:spPr>
      </p:pic>
      <p:sp>
        <p:nvSpPr>
          <p:cNvPr id="31" name="Content Placeholder 30">
            <a:extLst>
              <a:ext uri="{FF2B5EF4-FFF2-40B4-BE49-F238E27FC236}">
                <a16:creationId xmlns:a16="http://schemas.microsoft.com/office/drawing/2014/main" id="{4B59BAB3-1D34-4570-A05F-51910CD625FC}"/>
              </a:ext>
            </a:extLst>
          </p:cNvPr>
          <p:cNvSpPr>
            <a:spLocks noGrp="1"/>
          </p:cNvSpPr>
          <p:nvPr>
            <p:ph idx="1"/>
          </p:nvPr>
        </p:nvSpPr>
        <p:spPr>
          <a:xfrm>
            <a:off x="838200" y="1825625"/>
            <a:ext cx="6729248" cy="4351338"/>
          </a:xfrm>
        </p:spPr>
        <p:txBody>
          <a:bodyPr/>
          <a:lstStyle/>
          <a:p>
            <a:pPr marL="0" indent="0">
              <a:buNone/>
            </a:pPr>
            <a:r>
              <a:rPr lang="en-US" dirty="0"/>
              <a:t>Multiple sediment proxies of lake nutrients and algal production tracked the known history of phosphorus inputs to Lake Washington.</a:t>
            </a:r>
          </a:p>
        </p:txBody>
      </p:sp>
    </p:spTree>
    <p:extLst>
      <p:ext uri="{BB962C8B-B14F-4D97-AF65-F5344CB8AC3E}">
        <p14:creationId xmlns:p14="http://schemas.microsoft.com/office/powerpoint/2010/main" val="19909542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C87DF-7CDC-4491-8B07-E5D2A7D4FC13}"/>
              </a:ext>
            </a:extLst>
          </p:cNvPr>
          <p:cNvSpPr>
            <a:spLocks noGrp="1"/>
          </p:cNvSpPr>
          <p:nvPr>
            <p:ph type="title"/>
          </p:nvPr>
        </p:nvSpPr>
        <p:spPr>
          <a:xfrm>
            <a:off x="695325" y="803275"/>
            <a:ext cx="10515600" cy="1325563"/>
          </a:xfrm>
        </p:spPr>
        <p:txBody>
          <a:bodyPr>
            <a:normAutofit fontScale="90000"/>
          </a:bodyPr>
          <a:lstStyle/>
          <a:p>
            <a:r>
              <a:rPr lang="en-US" dirty="0"/>
              <a:t>Thanks for your attention!</a:t>
            </a:r>
            <a:br>
              <a:rPr lang="en-US" dirty="0"/>
            </a:br>
            <a:br>
              <a:rPr lang="en-US" dirty="0"/>
            </a:br>
            <a:br>
              <a:rPr lang="en-US" dirty="0"/>
            </a:br>
            <a:br>
              <a:rPr lang="en-US" dirty="0"/>
            </a:br>
            <a:r>
              <a:rPr lang="en-US" dirty="0"/>
              <a:t>Acknowledgements</a:t>
            </a:r>
          </a:p>
        </p:txBody>
      </p:sp>
      <p:sp>
        <p:nvSpPr>
          <p:cNvPr id="3" name="Content Placeholder 2">
            <a:extLst>
              <a:ext uri="{FF2B5EF4-FFF2-40B4-BE49-F238E27FC236}">
                <a16:creationId xmlns:a16="http://schemas.microsoft.com/office/drawing/2014/main" id="{705FF713-430D-48B9-92A5-8952EBC57CCD}"/>
              </a:ext>
            </a:extLst>
          </p:cNvPr>
          <p:cNvSpPr>
            <a:spLocks noGrp="1"/>
          </p:cNvSpPr>
          <p:nvPr>
            <p:ph idx="1"/>
          </p:nvPr>
        </p:nvSpPr>
        <p:spPr>
          <a:xfrm>
            <a:off x="495300" y="3054350"/>
            <a:ext cx="10515600" cy="4351338"/>
          </a:xfrm>
        </p:spPr>
        <p:txBody>
          <a:bodyPr/>
          <a:lstStyle/>
          <a:p>
            <a:r>
              <a:rPr lang="en-US" dirty="0"/>
              <a:t>King County Field Services Unit (Bob Kruger)</a:t>
            </a:r>
          </a:p>
          <a:p>
            <a:r>
              <a:rPr lang="en-US" dirty="0"/>
              <a:t>King County Laboratory (Elizabeth Frame, Brian Prosch, Ellen Sisk, Fran Sweeney)</a:t>
            </a:r>
          </a:p>
          <a:p>
            <a:r>
              <a:rPr lang="en-US" dirty="0"/>
              <a:t>Science Museum of Minnesota (Dan Engstrom, Adam </a:t>
            </a:r>
            <a:r>
              <a:rPr lang="en-US" dirty="0" err="1"/>
              <a:t>Heathcoate</a:t>
            </a:r>
            <a:r>
              <a:rPr lang="en-US" dirty="0"/>
              <a:t>)</a:t>
            </a:r>
          </a:p>
          <a:p>
            <a:r>
              <a:rPr lang="en-US" dirty="0"/>
              <a:t>University of Alberta (Rolf Vinebrooke)</a:t>
            </a:r>
          </a:p>
          <a:p>
            <a:r>
              <a:rPr lang="en-US" dirty="0"/>
              <a:t>Washington State University (Ben Harlow)</a:t>
            </a:r>
          </a:p>
          <a:p>
            <a:r>
              <a:rPr lang="en-US" dirty="0"/>
              <a:t>Centro de </a:t>
            </a:r>
            <a:r>
              <a:rPr lang="en-US" dirty="0" err="1"/>
              <a:t>Investigación</a:t>
            </a:r>
            <a:r>
              <a:rPr lang="en-US" dirty="0"/>
              <a:t> </a:t>
            </a:r>
            <a:r>
              <a:rPr lang="en-US" dirty="0" err="1"/>
              <a:t>en</a:t>
            </a:r>
            <a:r>
              <a:rPr lang="en-US" dirty="0"/>
              <a:t> </a:t>
            </a:r>
            <a:r>
              <a:rPr lang="en-US" dirty="0" err="1"/>
              <a:t>Matemáticas</a:t>
            </a:r>
            <a:r>
              <a:rPr lang="en-US" dirty="0"/>
              <a:t> (Marco A. Aquino-Lopez)</a:t>
            </a:r>
          </a:p>
          <a:p>
            <a:pPr marL="0" indent="0">
              <a:buNone/>
            </a:pPr>
            <a:endParaRPr lang="en-US" dirty="0"/>
          </a:p>
          <a:p>
            <a:endParaRPr lang="en-US" dirty="0"/>
          </a:p>
        </p:txBody>
      </p:sp>
      <p:pic>
        <p:nvPicPr>
          <p:cNvPr id="7" name="Picture 6" descr="A person in a body of water with trees in the background&#10;&#10;Description automatically generated">
            <a:extLst>
              <a:ext uri="{FF2B5EF4-FFF2-40B4-BE49-F238E27FC236}">
                <a16:creationId xmlns:a16="http://schemas.microsoft.com/office/drawing/2014/main" id="{71EB891C-A31D-4223-AD8C-3FD02921C9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9200" y="71438"/>
            <a:ext cx="4318000" cy="3238500"/>
          </a:xfrm>
          <a:prstGeom prst="rect">
            <a:avLst/>
          </a:prstGeom>
        </p:spPr>
      </p:pic>
    </p:spTree>
    <p:extLst>
      <p:ext uri="{BB962C8B-B14F-4D97-AF65-F5344CB8AC3E}">
        <p14:creationId xmlns:p14="http://schemas.microsoft.com/office/powerpoint/2010/main" val="3485003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EFE0853-30F2-4C26-8C2A-1ADAE5A4E874}"/>
              </a:ext>
            </a:extLst>
          </p:cNvPr>
          <p:cNvPicPr>
            <a:picLocks noChangeAspect="1"/>
          </p:cNvPicPr>
          <p:nvPr/>
        </p:nvPicPr>
        <p:blipFill>
          <a:blip r:embed="rId3"/>
          <a:stretch>
            <a:fillRect/>
          </a:stretch>
        </p:blipFill>
        <p:spPr>
          <a:xfrm>
            <a:off x="685800" y="0"/>
            <a:ext cx="10338359" cy="6858000"/>
          </a:xfrm>
          <a:prstGeom prst="rect">
            <a:avLst/>
          </a:prstGeom>
        </p:spPr>
      </p:pic>
    </p:spTree>
    <p:extLst>
      <p:ext uri="{BB962C8B-B14F-4D97-AF65-F5344CB8AC3E}">
        <p14:creationId xmlns:p14="http://schemas.microsoft.com/office/powerpoint/2010/main" val="425493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39EA63C-1F06-4FD4-B02E-936E53B7007F}"/>
              </a:ext>
            </a:extLst>
          </p:cNvPr>
          <p:cNvPicPr>
            <a:picLocks noChangeAspect="1"/>
          </p:cNvPicPr>
          <p:nvPr/>
        </p:nvPicPr>
        <p:blipFill>
          <a:blip r:embed="rId3"/>
          <a:stretch>
            <a:fillRect/>
          </a:stretch>
        </p:blipFill>
        <p:spPr>
          <a:xfrm>
            <a:off x="2895568" y="50318"/>
            <a:ext cx="6670827" cy="6807682"/>
          </a:xfrm>
          <a:prstGeom prst="rect">
            <a:avLst/>
          </a:prstGeom>
        </p:spPr>
      </p:pic>
    </p:spTree>
    <p:extLst>
      <p:ext uri="{BB962C8B-B14F-4D97-AF65-F5344CB8AC3E}">
        <p14:creationId xmlns:p14="http://schemas.microsoft.com/office/powerpoint/2010/main" val="13085036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5406</TotalTime>
  <Words>1558</Words>
  <Application>Microsoft Office PowerPoint</Application>
  <PresentationFormat>Widescreen</PresentationFormat>
  <Paragraphs>141</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Arial</vt:lpstr>
      <vt:lpstr>Calibri</vt:lpstr>
      <vt:lpstr>Calibri Light</vt:lpstr>
      <vt:lpstr>Office Theme</vt:lpstr>
      <vt:lpstr>The Lake Washington Sediment Record Revisited   Long-term Trends in Lake Eutrophication Indicators</vt:lpstr>
      <vt:lpstr>Value proposition</vt:lpstr>
      <vt:lpstr>Question?</vt:lpstr>
      <vt:lpstr>Many previous coring studies</vt:lpstr>
      <vt:lpstr>Lake Washington sediment coring pilot study   40 cm core collected in September 2020</vt:lpstr>
      <vt:lpstr>PowerPoint Presentation</vt:lpstr>
      <vt:lpstr>Lake Washington TP trends 1993-2021</vt:lpstr>
      <vt:lpstr>Lake Washington TP trends 1993-2021</vt:lpstr>
      <vt:lpstr> Lake Washington TP trends 1957-2021</vt:lpstr>
      <vt:lpstr> Results consistent with previous coring work</vt:lpstr>
      <vt:lpstr> Sediment Mass Accumulation Rate</vt:lpstr>
      <vt:lpstr>Pigments tracked eutrophication and recovery period</vt:lpstr>
      <vt:lpstr>PowerPoint Presentation</vt:lpstr>
      <vt:lpstr>PowerPoint Presentation</vt:lpstr>
      <vt:lpstr>PowerPoint Presentation</vt:lpstr>
      <vt:lpstr>Answer?</vt:lpstr>
      <vt:lpstr>Thanks for your attention!    Acknowledgements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Lake Washington pilot coring study</dc:title>
  <dc:creator>Curtis DeGasperi</dc:creator>
  <cp:lastModifiedBy>Duddleson, Dawn</cp:lastModifiedBy>
  <cp:revision>2</cp:revision>
  <cp:lastPrinted>2022-10-19T00:26:53Z</cp:lastPrinted>
  <dcterms:created xsi:type="dcterms:W3CDTF">2022-10-04T15:44:29Z</dcterms:created>
  <dcterms:modified xsi:type="dcterms:W3CDTF">2022-10-25T20:10:20Z</dcterms:modified>
</cp:coreProperties>
</file>